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316"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8288000" cy="10287000"/>
  <p:notesSz cx="6858000" cy="9144000"/>
  <p:embeddedFontLst>
    <p:embeddedFont>
      <p:font typeface="Anton" pitchFamily="2" charset="77"/>
      <p:regular r:id="rId62"/>
    </p:embeddedFont>
    <p:embeddedFont>
      <p:font typeface="Archivo Black" panose="020B0A03020202020B04" pitchFamily="34" charset="77"/>
      <p:regular r:id="rId63"/>
    </p:embeddedFont>
    <p:embeddedFont>
      <p:font typeface="Arimo" panose="020B0604020202020204" pitchFamily="34" charset="0"/>
      <p:regular r:id="rId64"/>
    </p:embeddedFont>
    <p:embeddedFont>
      <p:font typeface="Arimo Bold" panose="020B0704020202020204" pitchFamily="34" charset="0"/>
      <p:regular r:id="rId65"/>
      <p:bold r:id="rId66"/>
    </p:embeddedFont>
    <p:embeddedFont>
      <p:font typeface="Calibri" panose="020F0502020204030204" pitchFamily="34" charset="0"/>
      <p:regular r:id="rId67"/>
      <p:bold r:id="rId68"/>
      <p:italic r:id="rId69"/>
      <p:boldItalic r:id="rId70"/>
    </p:embeddedFont>
    <p:embeddedFont>
      <p:font typeface="Fira Sans" panose="020B0503050000020004" pitchFamily="34" charset="0"/>
      <p:regular r:id="rId71"/>
      <p:bold r:id="rId72"/>
      <p:italic r:id="rId73"/>
      <p:boldItalic r:id="rId74"/>
    </p:embeddedFont>
    <p:embeddedFont>
      <p:font typeface="Fira Sans Bold" panose="020B0803050000020004" pitchFamily="34" charset="0"/>
      <p:regular r:id="rId75"/>
      <p:bold r:id="rId76"/>
    </p:embeddedFont>
    <p:embeddedFont>
      <p:font typeface="Fira Sans Light" panose="020F0302020204030204" pitchFamily="34" charset="0"/>
      <p:regular r:id="rId77"/>
      <p:italic r:id="rId78"/>
    </p:embeddedFont>
    <p:embeddedFont>
      <p:font typeface="Fira Sans Medium" panose="020F0502020204030204" pitchFamily="34" charset="0"/>
      <p:regular r:id="rId79"/>
      <p:italic r:id="rId8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94632" autoAdjust="0"/>
  </p:normalViewPr>
  <p:slideViewPr>
    <p:cSldViewPr>
      <p:cViewPr varScale="1">
        <p:scale>
          <a:sx n="71" d="100"/>
          <a:sy n="71" d="100"/>
        </p:scale>
        <p:origin x="760"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2.fntdata"/><Relationship Id="rId68" Type="http://schemas.openxmlformats.org/officeDocument/2006/relationships/font" Target="fonts/font7.fntdata"/><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13.fntdata"/><Relationship Id="rId79" Type="http://schemas.openxmlformats.org/officeDocument/2006/relationships/font" Target="fonts/font18.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9/6/23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9/6/23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9/6/23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9/6/23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9/6/23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9/6/23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sv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7.xml"/><Relationship Id="rId5" Type="http://schemas.openxmlformats.org/officeDocument/2006/relationships/image" Target="../media/image46.svg"/><Relationship Id="rId4" Type="http://schemas.openxmlformats.org/officeDocument/2006/relationships/image" Target="../media/image45.png"/></Relationships>
</file>

<file path=ppt/slides/_rels/slide47.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50.sv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3" Type="http://schemas.openxmlformats.org/officeDocument/2006/relationships/image" Target="../media/image52.svg"/><Relationship Id="rId7" Type="http://schemas.openxmlformats.org/officeDocument/2006/relationships/image" Target="../media/image54.sv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38.sv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48.svg"/><Relationship Id="rId2" Type="http://schemas.openxmlformats.org/officeDocument/2006/relationships/image" Target="../media/image4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8.svg"/><Relationship Id="rId4" Type="http://schemas.openxmlformats.org/officeDocument/2006/relationships/image" Target="../media/image47.png"/></Relationships>
</file>

<file path=ppt/slides/_rels/slide51.xml.rels><?xml version="1.0" encoding="UTF-8" standalone="yes"?>
<Relationships xmlns="http://schemas.openxmlformats.org/package/2006/relationships"><Relationship Id="rId3" Type="http://schemas.openxmlformats.org/officeDocument/2006/relationships/image" Target="../media/image56.svg"/><Relationship Id="rId2" Type="http://schemas.openxmlformats.org/officeDocument/2006/relationships/image" Target="../media/image55.png"/><Relationship Id="rId1" Type="http://schemas.openxmlformats.org/officeDocument/2006/relationships/slideLayout" Target="../slideLayouts/slideLayout7.xml"/><Relationship Id="rId5" Type="http://schemas.openxmlformats.org/officeDocument/2006/relationships/image" Target="../media/image58.svg"/><Relationship Id="rId4" Type="http://schemas.openxmlformats.org/officeDocument/2006/relationships/image" Target="../media/image57.png"/></Relationships>
</file>

<file path=ppt/slides/_rels/slide52.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60.sv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Layout" Target="../slideLayouts/slideLayout7.xml"/><Relationship Id="rId5" Type="http://schemas.openxmlformats.org/officeDocument/2006/relationships/image" Target="../media/image62.sv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3" Type="http://schemas.openxmlformats.org/officeDocument/2006/relationships/image" Target="../media/image64.svg"/><Relationship Id="rId2" Type="http://schemas.openxmlformats.org/officeDocument/2006/relationships/image" Target="../media/image63.png"/><Relationship Id="rId1" Type="http://schemas.openxmlformats.org/officeDocument/2006/relationships/slideLayout" Target="../slideLayouts/slideLayout7.xml"/><Relationship Id="rId5" Type="http://schemas.openxmlformats.org/officeDocument/2006/relationships/image" Target="../media/image66.svg"/><Relationship Id="rId4" Type="http://schemas.openxmlformats.org/officeDocument/2006/relationships/image" Target="../media/image65.png"/></Relationships>
</file>

<file path=ppt/slides/_rels/slide5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28700" y="1831515"/>
            <a:ext cx="11094244" cy="7311365"/>
            <a:chOff x="0" y="0"/>
            <a:chExt cx="14792326" cy="9748486"/>
          </a:xfrm>
        </p:grpSpPr>
        <p:sp>
          <p:nvSpPr>
            <p:cNvPr id="3" name="TextBox 3"/>
            <p:cNvSpPr txBox="1"/>
            <p:nvPr/>
          </p:nvSpPr>
          <p:spPr>
            <a:xfrm>
              <a:off x="0" y="396875"/>
              <a:ext cx="14792326" cy="7820025"/>
            </a:xfrm>
            <a:prstGeom prst="rect">
              <a:avLst/>
            </a:prstGeom>
          </p:spPr>
          <p:txBody>
            <a:bodyPr lIns="0" tIns="0" rIns="0" bIns="0" rtlCol="0" anchor="t">
              <a:spAutoFit/>
            </a:bodyPr>
            <a:lstStyle/>
            <a:p>
              <a:pPr>
                <a:lnSpc>
                  <a:spcPts val="8340"/>
                </a:lnSpc>
              </a:pPr>
              <a:r>
                <a:rPr lang="en-US" sz="6950" spc="-104">
                  <a:solidFill>
                    <a:srgbClr val="000000"/>
                  </a:solidFill>
                  <a:latin typeface="Fira Sans Bold"/>
                </a:rPr>
                <a:t>The Italian labor market: </a:t>
              </a:r>
            </a:p>
            <a:p>
              <a:pPr>
                <a:lnSpc>
                  <a:spcPts val="8340"/>
                </a:lnSpc>
              </a:pPr>
              <a:r>
                <a:rPr lang="en-US" sz="6950" spc="-104">
                  <a:solidFill>
                    <a:srgbClr val="000000"/>
                  </a:solidFill>
                  <a:latin typeface="Fira Sans Bold"/>
                </a:rPr>
                <a:t>a survey of regional dynamics and an analysis of Youth Employees and NEETs</a:t>
              </a:r>
            </a:p>
            <a:p>
              <a:pPr>
                <a:lnSpc>
                  <a:spcPts val="12899"/>
                </a:lnSpc>
              </a:pPr>
              <a:endParaRPr lang="en-US" sz="6950" spc="-104">
                <a:solidFill>
                  <a:srgbClr val="000000"/>
                </a:solidFill>
                <a:latin typeface="Fira Sans Bold"/>
              </a:endParaRPr>
            </a:p>
          </p:txBody>
        </p:sp>
        <p:sp>
          <p:nvSpPr>
            <p:cNvPr id="4" name="TextBox 4"/>
            <p:cNvSpPr txBox="1"/>
            <p:nvPr/>
          </p:nvSpPr>
          <p:spPr>
            <a:xfrm>
              <a:off x="0" y="8943306"/>
              <a:ext cx="14792326" cy="805180"/>
            </a:xfrm>
            <a:prstGeom prst="rect">
              <a:avLst/>
            </a:prstGeom>
          </p:spPr>
          <p:txBody>
            <a:bodyPr lIns="0" tIns="0" rIns="0" bIns="0" rtlCol="0" anchor="t">
              <a:spAutoFit/>
            </a:bodyPr>
            <a:lstStyle/>
            <a:p>
              <a:pPr>
                <a:lnSpc>
                  <a:spcPts val="5039"/>
                </a:lnSpc>
              </a:pPr>
              <a:r>
                <a:rPr lang="en-US" sz="3599">
                  <a:solidFill>
                    <a:srgbClr val="000000"/>
                  </a:solidFill>
                  <a:latin typeface="Fira Sans Light"/>
                </a:rPr>
                <a:t>Prof. Orazio Tomarchio</a:t>
              </a:r>
            </a:p>
          </p:txBody>
        </p:sp>
      </p:grpSp>
      <p:grpSp>
        <p:nvGrpSpPr>
          <p:cNvPr id="5" name="Group 5"/>
          <p:cNvGrpSpPr/>
          <p:nvPr/>
        </p:nvGrpSpPr>
        <p:grpSpPr>
          <a:xfrm>
            <a:off x="14328902" y="2317173"/>
            <a:ext cx="7321033" cy="6340049"/>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2122944" y="7035126"/>
            <a:ext cx="4970154" cy="4304177"/>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2336342" y="5954842"/>
            <a:ext cx="2271679" cy="196728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grpSp>
        <p:nvGrpSpPr>
          <p:cNvPr id="11" name="Group 11"/>
          <p:cNvGrpSpPr/>
          <p:nvPr/>
        </p:nvGrpSpPr>
        <p:grpSpPr>
          <a:xfrm>
            <a:off x="13737770" y="373605"/>
            <a:ext cx="3799619" cy="3290488"/>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3" name="Group 13"/>
          <p:cNvGrpSpPr/>
          <p:nvPr/>
        </p:nvGrpSpPr>
        <p:grpSpPr>
          <a:xfrm>
            <a:off x="1028700" y="1028700"/>
            <a:ext cx="4212844" cy="586200"/>
            <a:chOff x="0" y="0"/>
            <a:chExt cx="5617125" cy="781600"/>
          </a:xfrm>
        </p:grpSpPr>
        <p:sp>
          <p:nvSpPr>
            <p:cNvPr id="14" name="TextBox 14"/>
            <p:cNvSpPr txBox="1"/>
            <p:nvPr/>
          </p:nvSpPr>
          <p:spPr>
            <a:xfrm>
              <a:off x="1293956" y="104415"/>
              <a:ext cx="4323169" cy="52514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Fira Sans Medium"/>
                </a:rPr>
                <a:t>Big Data Analytics </a:t>
              </a:r>
            </a:p>
          </p:txBody>
        </p:sp>
        <p:sp>
          <p:nvSpPr>
            <p:cNvPr id="15" name="Freeform 15"/>
            <p:cNvSpPr/>
            <p:nvPr/>
          </p:nvSpPr>
          <p:spPr>
            <a:xfrm>
              <a:off x="0" y="0"/>
              <a:ext cx="905010" cy="781600"/>
            </a:xfrm>
            <a:custGeom>
              <a:avLst/>
              <a:gdLst/>
              <a:ahLst/>
              <a:cxnLst/>
              <a:rect l="l" t="t" r="r" b="b"/>
              <a:pathLst>
                <a:path w="905010" h="781600">
                  <a:moveTo>
                    <a:pt x="0" y="0"/>
                  </a:moveTo>
                  <a:lnTo>
                    <a:pt x="905010" y="0"/>
                  </a:lnTo>
                  <a:lnTo>
                    <a:pt x="905010" y="781600"/>
                  </a:lnTo>
                  <a:lnTo>
                    <a:pt x="0" y="7816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49817"/>
            <a:ext cx="13455933"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INPUT STEP</a:t>
            </a:r>
          </a:p>
        </p:txBody>
      </p:sp>
      <p:grpSp>
        <p:nvGrpSpPr>
          <p:cNvPr id="3" name="Group 3"/>
          <p:cNvGrpSpPr/>
          <p:nvPr/>
        </p:nvGrpSpPr>
        <p:grpSpPr>
          <a:xfrm>
            <a:off x="16247652" y="3812618"/>
            <a:ext cx="380203" cy="329258"/>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path>
              </a:pathLst>
            </a:custGeom>
            <a:solidFill>
              <a:srgbClr val="004651"/>
            </a:solidFill>
          </p:spPr>
        </p:sp>
      </p:grpSp>
      <p:grpSp>
        <p:nvGrpSpPr>
          <p:cNvPr id="5" name="Group 5"/>
          <p:cNvGrpSpPr/>
          <p:nvPr/>
        </p:nvGrpSpPr>
        <p:grpSpPr>
          <a:xfrm>
            <a:off x="16799111" y="2687862"/>
            <a:ext cx="2977778" cy="2578770"/>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path>
              </a:pathLst>
            </a:custGeom>
            <a:solidFill>
              <a:srgbClr val="004651"/>
            </a:solidFill>
          </p:spPr>
        </p:sp>
      </p:grpSp>
      <p:grpSp>
        <p:nvGrpSpPr>
          <p:cNvPr id="7" name="Group 7"/>
          <p:cNvGrpSpPr/>
          <p:nvPr/>
        </p:nvGrpSpPr>
        <p:grpSpPr>
          <a:xfrm>
            <a:off x="13660090" y="-135282"/>
            <a:ext cx="4201515" cy="363853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path>
              </a:pathLst>
            </a:custGeom>
            <a:solidFill>
              <a:srgbClr val="00A181"/>
            </a:solidFill>
          </p:spPr>
        </p:sp>
      </p:grpSp>
      <p:grpSp>
        <p:nvGrpSpPr>
          <p:cNvPr id="9" name="Group 9"/>
          <p:cNvGrpSpPr/>
          <p:nvPr/>
        </p:nvGrpSpPr>
        <p:grpSpPr>
          <a:xfrm>
            <a:off x="13243939" y="-956153"/>
            <a:ext cx="2481390" cy="214889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path>
              </a:pathLst>
            </a:custGeom>
            <a:solidFill>
              <a:srgbClr val="A4E473"/>
            </a:solidFill>
          </p:spPr>
        </p:sp>
      </p:grpSp>
      <p:sp>
        <p:nvSpPr>
          <p:cNvPr id="11" name="TextBox 11"/>
          <p:cNvSpPr txBox="1"/>
          <p:nvPr/>
        </p:nvSpPr>
        <p:spPr>
          <a:xfrm>
            <a:off x="698903" y="1900026"/>
            <a:ext cx="9054697" cy="397032"/>
          </a:xfrm>
          <a:prstGeom prst="rect">
            <a:avLst/>
          </a:prstGeom>
        </p:spPr>
        <p:txBody>
          <a:bodyPr wrap="square" lIns="0" tIns="0" rIns="0" bIns="0" rtlCol="0" anchor="t">
            <a:spAutoFit/>
          </a:bodyPr>
          <a:lstStyle/>
          <a:p>
            <a:pPr algn="ctr">
              <a:lnSpc>
                <a:spcPts val="3359"/>
              </a:lnSpc>
              <a:spcBef>
                <a:spcPct val="0"/>
              </a:spcBef>
            </a:pPr>
            <a:r>
              <a:rPr lang="en-US" sz="2399" dirty="0">
                <a:solidFill>
                  <a:srgbClr val="000000"/>
                </a:solidFill>
                <a:latin typeface="Arimo"/>
              </a:rPr>
              <a:t>In this step, we have chosen the columns to show for each table:</a:t>
            </a:r>
          </a:p>
        </p:txBody>
      </p:sp>
      <p:grpSp>
        <p:nvGrpSpPr>
          <p:cNvPr id="12" name="Group 12"/>
          <p:cNvGrpSpPr/>
          <p:nvPr/>
        </p:nvGrpSpPr>
        <p:grpSpPr>
          <a:xfrm>
            <a:off x="698903" y="2810591"/>
            <a:ext cx="2473824" cy="865905"/>
            <a:chOff x="0" y="-19"/>
            <a:chExt cx="570704" cy="199762"/>
          </a:xfrm>
        </p:grpSpPr>
        <p:sp>
          <p:nvSpPr>
            <p:cNvPr id="13" name="Freeform 13"/>
            <p:cNvSpPr/>
            <p:nvPr/>
          </p:nvSpPr>
          <p:spPr>
            <a:xfrm>
              <a:off x="0" y="0"/>
              <a:ext cx="570704" cy="199743"/>
            </a:xfrm>
            <a:custGeom>
              <a:avLst/>
              <a:gdLst/>
              <a:ahLst/>
              <a:cxnLst/>
              <a:rect l="l" t="t" r="r" b="b"/>
              <a:pathLst>
                <a:path w="570704" h="199743">
                  <a:moveTo>
                    <a:pt x="99871" y="0"/>
                  </a:moveTo>
                  <a:lnTo>
                    <a:pt x="470833" y="0"/>
                  </a:lnTo>
                  <a:cubicBezTo>
                    <a:pt x="525990" y="0"/>
                    <a:pt x="570704" y="44714"/>
                    <a:pt x="570704" y="99871"/>
                  </a:cubicBezTo>
                  <a:lnTo>
                    <a:pt x="570704" y="99871"/>
                  </a:lnTo>
                  <a:cubicBezTo>
                    <a:pt x="570704" y="126359"/>
                    <a:pt x="560182" y="151762"/>
                    <a:pt x="541452" y="170491"/>
                  </a:cubicBezTo>
                  <a:cubicBezTo>
                    <a:pt x="522723" y="189221"/>
                    <a:pt x="497320" y="199743"/>
                    <a:pt x="470833" y="199743"/>
                  </a:cubicBezTo>
                  <a:lnTo>
                    <a:pt x="99871" y="199743"/>
                  </a:lnTo>
                  <a:cubicBezTo>
                    <a:pt x="73384" y="199743"/>
                    <a:pt x="47981" y="189221"/>
                    <a:pt x="29252" y="170491"/>
                  </a:cubicBezTo>
                  <a:cubicBezTo>
                    <a:pt x="10522" y="151762"/>
                    <a:pt x="0" y="126359"/>
                    <a:pt x="0" y="99871"/>
                  </a:cubicBezTo>
                  <a:lnTo>
                    <a:pt x="0" y="99871"/>
                  </a:lnTo>
                  <a:cubicBezTo>
                    <a:pt x="0" y="73384"/>
                    <a:pt x="10522" y="47981"/>
                    <a:pt x="29252" y="29252"/>
                  </a:cubicBezTo>
                  <a:cubicBezTo>
                    <a:pt x="47981" y="10522"/>
                    <a:pt x="73384" y="0"/>
                    <a:pt x="99871" y="0"/>
                  </a:cubicBezTo>
                  <a:close/>
                </a:path>
              </a:pathLst>
            </a:custGeom>
            <a:solidFill>
              <a:srgbClr val="004651"/>
            </a:solidFill>
          </p:spPr>
        </p:sp>
        <p:sp>
          <p:nvSpPr>
            <p:cNvPr id="14" name="TextBox 14"/>
            <p:cNvSpPr txBox="1"/>
            <p:nvPr/>
          </p:nvSpPr>
          <p:spPr>
            <a:xfrm>
              <a:off x="0" y="-19"/>
              <a:ext cx="570704" cy="197569"/>
            </a:xfrm>
            <a:prstGeom prst="rect">
              <a:avLst/>
            </a:prstGeom>
          </p:spPr>
          <p:txBody>
            <a:bodyPr lIns="254000" tIns="254000" rIns="254000" bIns="254000" rtlCol="0" anchor="ctr"/>
            <a:lstStyle/>
            <a:p>
              <a:pPr algn="ctr">
                <a:lnSpc>
                  <a:spcPts val="3500"/>
                </a:lnSpc>
              </a:pPr>
              <a:r>
                <a:rPr lang="en-US" sz="2500" dirty="0">
                  <a:solidFill>
                    <a:srgbClr val="F4F4F4"/>
                  </a:solidFill>
                  <a:latin typeface="Archivo Black"/>
                </a:rPr>
                <a:t>GDP</a:t>
              </a:r>
            </a:p>
          </p:txBody>
        </p:sp>
      </p:grpSp>
      <p:grpSp>
        <p:nvGrpSpPr>
          <p:cNvPr id="15" name="Group 15"/>
          <p:cNvGrpSpPr/>
          <p:nvPr/>
        </p:nvGrpSpPr>
        <p:grpSpPr>
          <a:xfrm>
            <a:off x="10420365" y="2687863"/>
            <a:ext cx="2987465" cy="1113549"/>
            <a:chOff x="0" y="-28332"/>
            <a:chExt cx="689200" cy="256893"/>
          </a:xfrm>
        </p:grpSpPr>
        <p:sp>
          <p:nvSpPr>
            <p:cNvPr id="16" name="Freeform 16"/>
            <p:cNvSpPr/>
            <p:nvPr/>
          </p:nvSpPr>
          <p:spPr>
            <a:xfrm>
              <a:off x="0" y="0"/>
              <a:ext cx="689200" cy="199743"/>
            </a:xfrm>
            <a:custGeom>
              <a:avLst/>
              <a:gdLst/>
              <a:ahLst/>
              <a:cxnLst/>
              <a:rect l="l" t="t" r="r" b="b"/>
              <a:pathLst>
                <a:path w="689200" h="199743">
                  <a:moveTo>
                    <a:pt x="99871" y="0"/>
                  </a:moveTo>
                  <a:lnTo>
                    <a:pt x="589328" y="0"/>
                  </a:lnTo>
                  <a:cubicBezTo>
                    <a:pt x="644486" y="0"/>
                    <a:pt x="689200" y="44714"/>
                    <a:pt x="689200" y="99871"/>
                  </a:cubicBezTo>
                  <a:lnTo>
                    <a:pt x="689200" y="99871"/>
                  </a:lnTo>
                  <a:cubicBezTo>
                    <a:pt x="689200" y="155029"/>
                    <a:pt x="644486" y="199743"/>
                    <a:pt x="589328" y="199743"/>
                  </a:cubicBezTo>
                  <a:lnTo>
                    <a:pt x="99871" y="199743"/>
                  </a:lnTo>
                  <a:cubicBezTo>
                    <a:pt x="44714" y="199743"/>
                    <a:pt x="0" y="155029"/>
                    <a:pt x="0" y="99871"/>
                  </a:cubicBezTo>
                  <a:lnTo>
                    <a:pt x="0" y="99871"/>
                  </a:lnTo>
                  <a:cubicBezTo>
                    <a:pt x="0" y="44714"/>
                    <a:pt x="44714" y="0"/>
                    <a:pt x="99871" y="0"/>
                  </a:cubicBezTo>
                  <a:close/>
                </a:path>
              </a:pathLst>
            </a:custGeom>
            <a:solidFill>
              <a:srgbClr val="004651"/>
            </a:solidFill>
          </p:spPr>
        </p:sp>
        <p:sp>
          <p:nvSpPr>
            <p:cNvPr id="17" name="TextBox 17"/>
            <p:cNvSpPr txBox="1"/>
            <p:nvPr/>
          </p:nvSpPr>
          <p:spPr>
            <a:xfrm>
              <a:off x="0" y="-28332"/>
              <a:ext cx="689200" cy="256893"/>
            </a:xfrm>
            <a:prstGeom prst="rect">
              <a:avLst/>
            </a:prstGeom>
          </p:spPr>
          <p:txBody>
            <a:bodyPr lIns="254000" tIns="254000" rIns="254000" bIns="254000" rtlCol="0" anchor="ctr"/>
            <a:lstStyle/>
            <a:p>
              <a:pPr algn="ctr">
                <a:lnSpc>
                  <a:spcPts val="3499"/>
                </a:lnSpc>
              </a:pPr>
              <a:r>
                <a:rPr lang="en-US" sz="2499" dirty="0">
                  <a:solidFill>
                    <a:srgbClr val="F4F4F4"/>
                  </a:solidFill>
                  <a:latin typeface="Archivo Black"/>
                </a:rPr>
                <a:t>POPULATION</a:t>
              </a:r>
            </a:p>
          </p:txBody>
        </p:sp>
      </p:grpSp>
      <p:grpSp>
        <p:nvGrpSpPr>
          <p:cNvPr id="18" name="Group 18"/>
          <p:cNvGrpSpPr/>
          <p:nvPr/>
        </p:nvGrpSpPr>
        <p:grpSpPr>
          <a:xfrm>
            <a:off x="5218140" y="2810591"/>
            <a:ext cx="3998826" cy="865905"/>
            <a:chOff x="0" y="-19"/>
            <a:chExt cx="922518" cy="199762"/>
          </a:xfrm>
        </p:grpSpPr>
        <p:sp>
          <p:nvSpPr>
            <p:cNvPr id="19" name="Freeform 19"/>
            <p:cNvSpPr/>
            <p:nvPr/>
          </p:nvSpPr>
          <p:spPr>
            <a:xfrm>
              <a:off x="0" y="0"/>
              <a:ext cx="922518" cy="199743"/>
            </a:xfrm>
            <a:custGeom>
              <a:avLst/>
              <a:gdLst/>
              <a:ahLst/>
              <a:cxnLst/>
              <a:rect l="l" t="t" r="r" b="b"/>
              <a:pathLst>
                <a:path w="922518" h="199743">
                  <a:moveTo>
                    <a:pt x="99871" y="0"/>
                  </a:moveTo>
                  <a:lnTo>
                    <a:pt x="822646" y="0"/>
                  </a:lnTo>
                  <a:cubicBezTo>
                    <a:pt x="877804" y="0"/>
                    <a:pt x="922518" y="44714"/>
                    <a:pt x="922518" y="99871"/>
                  </a:cubicBezTo>
                  <a:lnTo>
                    <a:pt x="922518" y="99871"/>
                  </a:lnTo>
                  <a:cubicBezTo>
                    <a:pt x="922518" y="126359"/>
                    <a:pt x="911996" y="151762"/>
                    <a:pt x="893266" y="170491"/>
                  </a:cubicBezTo>
                  <a:cubicBezTo>
                    <a:pt x="874537" y="189221"/>
                    <a:pt x="849134" y="199743"/>
                    <a:pt x="822646" y="199743"/>
                  </a:cubicBezTo>
                  <a:lnTo>
                    <a:pt x="99871" y="199743"/>
                  </a:lnTo>
                  <a:cubicBezTo>
                    <a:pt x="73384" y="199743"/>
                    <a:pt x="47981" y="189221"/>
                    <a:pt x="29252" y="170491"/>
                  </a:cubicBezTo>
                  <a:cubicBezTo>
                    <a:pt x="10522" y="151762"/>
                    <a:pt x="0" y="126359"/>
                    <a:pt x="0" y="99871"/>
                  </a:cubicBezTo>
                  <a:lnTo>
                    <a:pt x="0" y="99871"/>
                  </a:lnTo>
                  <a:cubicBezTo>
                    <a:pt x="0" y="73384"/>
                    <a:pt x="10522" y="47981"/>
                    <a:pt x="29252" y="29252"/>
                  </a:cubicBezTo>
                  <a:cubicBezTo>
                    <a:pt x="47981" y="10522"/>
                    <a:pt x="73384" y="0"/>
                    <a:pt x="99871" y="0"/>
                  </a:cubicBezTo>
                  <a:close/>
                </a:path>
              </a:pathLst>
            </a:custGeom>
            <a:solidFill>
              <a:srgbClr val="004651"/>
            </a:solidFill>
          </p:spPr>
        </p:sp>
        <p:sp>
          <p:nvSpPr>
            <p:cNvPr id="20" name="TextBox 20"/>
            <p:cNvSpPr txBox="1"/>
            <p:nvPr/>
          </p:nvSpPr>
          <p:spPr>
            <a:xfrm>
              <a:off x="0" y="-19"/>
              <a:ext cx="922518" cy="197569"/>
            </a:xfrm>
            <a:prstGeom prst="rect">
              <a:avLst/>
            </a:prstGeom>
          </p:spPr>
          <p:txBody>
            <a:bodyPr lIns="254000" tIns="254000" rIns="254000" bIns="254000" rtlCol="0" anchor="ctr"/>
            <a:lstStyle/>
            <a:p>
              <a:pPr algn="ctr">
                <a:lnSpc>
                  <a:spcPts val="3500"/>
                </a:lnSpc>
              </a:pPr>
              <a:r>
                <a:rPr lang="en-US" sz="2500" dirty="0">
                  <a:solidFill>
                    <a:srgbClr val="F4F4F4"/>
                  </a:solidFill>
                  <a:latin typeface="Archivo Black"/>
                </a:rPr>
                <a:t>PER CAPITA VALUE</a:t>
              </a:r>
            </a:p>
          </p:txBody>
        </p:sp>
      </p:grpSp>
      <p:grpSp>
        <p:nvGrpSpPr>
          <p:cNvPr id="21" name="Group 21"/>
          <p:cNvGrpSpPr/>
          <p:nvPr/>
        </p:nvGrpSpPr>
        <p:grpSpPr>
          <a:xfrm>
            <a:off x="652415" y="5961308"/>
            <a:ext cx="2881325" cy="1260031"/>
            <a:chOff x="0" y="-57150"/>
            <a:chExt cx="664713" cy="290686"/>
          </a:xfrm>
        </p:grpSpPr>
        <p:sp>
          <p:nvSpPr>
            <p:cNvPr id="22" name="Freeform 22"/>
            <p:cNvSpPr/>
            <p:nvPr/>
          </p:nvSpPr>
          <p:spPr>
            <a:xfrm>
              <a:off x="0" y="0"/>
              <a:ext cx="664713" cy="199743"/>
            </a:xfrm>
            <a:custGeom>
              <a:avLst/>
              <a:gdLst/>
              <a:ahLst/>
              <a:cxnLst/>
              <a:rect l="l" t="t" r="r" b="b"/>
              <a:pathLst>
                <a:path w="664713" h="199743">
                  <a:moveTo>
                    <a:pt x="99871" y="0"/>
                  </a:moveTo>
                  <a:lnTo>
                    <a:pt x="564842" y="0"/>
                  </a:lnTo>
                  <a:cubicBezTo>
                    <a:pt x="620000" y="0"/>
                    <a:pt x="664713" y="44714"/>
                    <a:pt x="664713" y="99871"/>
                  </a:cubicBezTo>
                  <a:lnTo>
                    <a:pt x="664713" y="99871"/>
                  </a:lnTo>
                  <a:cubicBezTo>
                    <a:pt x="664713" y="155029"/>
                    <a:pt x="620000" y="199743"/>
                    <a:pt x="564842" y="199743"/>
                  </a:cubicBezTo>
                  <a:lnTo>
                    <a:pt x="99871" y="199743"/>
                  </a:lnTo>
                  <a:cubicBezTo>
                    <a:pt x="44714" y="199743"/>
                    <a:pt x="0" y="155029"/>
                    <a:pt x="0" y="99871"/>
                  </a:cubicBezTo>
                  <a:lnTo>
                    <a:pt x="0" y="99871"/>
                  </a:lnTo>
                  <a:cubicBezTo>
                    <a:pt x="0" y="44714"/>
                    <a:pt x="44714" y="0"/>
                    <a:pt x="99871" y="0"/>
                  </a:cubicBezTo>
                  <a:close/>
                </a:path>
              </a:pathLst>
            </a:custGeom>
            <a:solidFill>
              <a:srgbClr val="004651"/>
            </a:solidFill>
          </p:spPr>
        </p:sp>
        <p:sp>
          <p:nvSpPr>
            <p:cNvPr id="23" name="TextBox 23"/>
            <p:cNvSpPr txBox="1"/>
            <p:nvPr/>
          </p:nvSpPr>
          <p:spPr>
            <a:xfrm>
              <a:off x="0" y="-57150"/>
              <a:ext cx="664713" cy="290686"/>
            </a:xfrm>
            <a:prstGeom prst="rect">
              <a:avLst/>
            </a:prstGeom>
          </p:spPr>
          <p:txBody>
            <a:bodyPr lIns="254000" tIns="254000" rIns="254000" bIns="254000" rtlCol="0" anchor="ctr"/>
            <a:lstStyle/>
            <a:p>
              <a:pPr algn="ctr">
                <a:lnSpc>
                  <a:spcPts val="3499"/>
                </a:lnSpc>
              </a:pPr>
              <a:r>
                <a:rPr lang="en-US" sz="2499" dirty="0">
                  <a:solidFill>
                    <a:srgbClr val="F4F4F4"/>
                  </a:solidFill>
                  <a:latin typeface="Archivo Black"/>
                </a:rPr>
                <a:t>EDUCATION</a:t>
              </a:r>
            </a:p>
          </p:txBody>
        </p:sp>
      </p:grpSp>
      <p:grpSp>
        <p:nvGrpSpPr>
          <p:cNvPr id="24" name="Group 24"/>
          <p:cNvGrpSpPr/>
          <p:nvPr/>
        </p:nvGrpSpPr>
        <p:grpSpPr>
          <a:xfrm>
            <a:off x="5222058" y="6053732"/>
            <a:ext cx="4200218" cy="1113549"/>
            <a:chOff x="0" y="-35828"/>
            <a:chExt cx="968978" cy="256893"/>
          </a:xfrm>
        </p:grpSpPr>
        <p:sp>
          <p:nvSpPr>
            <p:cNvPr id="25" name="Freeform 25"/>
            <p:cNvSpPr/>
            <p:nvPr/>
          </p:nvSpPr>
          <p:spPr>
            <a:xfrm>
              <a:off x="0" y="0"/>
              <a:ext cx="968978" cy="199743"/>
            </a:xfrm>
            <a:custGeom>
              <a:avLst/>
              <a:gdLst/>
              <a:ahLst/>
              <a:cxnLst/>
              <a:rect l="l" t="t" r="r" b="b"/>
              <a:pathLst>
                <a:path w="968978" h="199743">
                  <a:moveTo>
                    <a:pt x="99871" y="0"/>
                  </a:moveTo>
                  <a:lnTo>
                    <a:pt x="869107" y="0"/>
                  </a:lnTo>
                  <a:cubicBezTo>
                    <a:pt x="924264" y="0"/>
                    <a:pt x="968978" y="44714"/>
                    <a:pt x="968978" y="99871"/>
                  </a:cubicBezTo>
                  <a:lnTo>
                    <a:pt x="968978" y="99871"/>
                  </a:lnTo>
                  <a:cubicBezTo>
                    <a:pt x="968978" y="155029"/>
                    <a:pt x="924264" y="199743"/>
                    <a:pt x="869107" y="199743"/>
                  </a:cubicBezTo>
                  <a:lnTo>
                    <a:pt x="99871" y="199743"/>
                  </a:lnTo>
                  <a:cubicBezTo>
                    <a:pt x="44714" y="199743"/>
                    <a:pt x="0" y="155029"/>
                    <a:pt x="0" y="99871"/>
                  </a:cubicBezTo>
                  <a:lnTo>
                    <a:pt x="0" y="99871"/>
                  </a:lnTo>
                  <a:cubicBezTo>
                    <a:pt x="0" y="44714"/>
                    <a:pt x="44714" y="0"/>
                    <a:pt x="99871" y="0"/>
                  </a:cubicBezTo>
                  <a:close/>
                </a:path>
              </a:pathLst>
            </a:custGeom>
            <a:solidFill>
              <a:srgbClr val="004651"/>
            </a:solidFill>
          </p:spPr>
        </p:sp>
        <p:sp>
          <p:nvSpPr>
            <p:cNvPr id="26" name="TextBox 26"/>
            <p:cNvSpPr txBox="1"/>
            <p:nvPr/>
          </p:nvSpPr>
          <p:spPr>
            <a:xfrm>
              <a:off x="0" y="-35828"/>
              <a:ext cx="968978" cy="256893"/>
            </a:xfrm>
            <a:prstGeom prst="rect">
              <a:avLst/>
            </a:prstGeom>
          </p:spPr>
          <p:txBody>
            <a:bodyPr lIns="254000" tIns="254000" rIns="254000" bIns="254000" rtlCol="0" anchor="ctr"/>
            <a:lstStyle/>
            <a:p>
              <a:pPr algn="ctr">
                <a:lnSpc>
                  <a:spcPts val="3499"/>
                </a:lnSpc>
              </a:pPr>
              <a:r>
                <a:rPr lang="en-US" sz="2499" dirty="0">
                  <a:solidFill>
                    <a:srgbClr val="F4F4F4"/>
                  </a:solidFill>
                  <a:latin typeface="Archivo Black"/>
                </a:rPr>
                <a:t>YOUTH EMPLOYEES</a:t>
              </a:r>
            </a:p>
          </p:txBody>
        </p:sp>
      </p:grpSp>
      <p:grpSp>
        <p:nvGrpSpPr>
          <p:cNvPr id="27" name="Group 27"/>
          <p:cNvGrpSpPr/>
          <p:nvPr/>
        </p:nvGrpSpPr>
        <p:grpSpPr>
          <a:xfrm>
            <a:off x="10424283" y="6209034"/>
            <a:ext cx="2084476" cy="870109"/>
            <a:chOff x="0" y="-989"/>
            <a:chExt cx="480883" cy="200732"/>
          </a:xfrm>
        </p:grpSpPr>
        <p:sp>
          <p:nvSpPr>
            <p:cNvPr id="28" name="Freeform 28"/>
            <p:cNvSpPr/>
            <p:nvPr/>
          </p:nvSpPr>
          <p:spPr>
            <a:xfrm>
              <a:off x="0" y="0"/>
              <a:ext cx="480883" cy="199743"/>
            </a:xfrm>
            <a:custGeom>
              <a:avLst/>
              <a:gdLst/>
              <a:ahLst/>
              <a:cxnLst/>
              <a:rect l="l" t="t" r="r" b="b"/>
              <a:pathLst>
                <a:path w="480883" h="199743">
                  <a:moveTo>
                    <a:pt x="99871" y="0"/>
                  </a:moveTo>
                  <a:lnTo>
                    <a:pt x="381011" y="0"/>
                  </a:lnTo>
                  <a:cubicBezTo>
                    <a:pt x="436169" y="0"/>
                    <a:pt x="480883" y="44714"/>
                    <a:pt x="480883" y="99871"/>
                  </a:cubicBezTo>
                  <a:lnTo>
                    <a:pt x="480883" y="99871"/>
                  </a:lnTo>
                  <a:cubicBezTo>
                    <a:pt x="480883" y="155029"/>
                    <a:pt x="436169" y="199743"/>
                    <a:pt x="381011" y="199743"/>
                  </a:cubicBezTo>
                  <a:lnTo>
                    <a:pt x="99871" y="199743"/>
                  </a:lnTo>
                  <a:cubicBezTo>
                    <a:pt x="44714" y="199743"/>
                    <a:pt x="0" y="155029"/>
                    <a:pt x="0" y="99871"/>
                  </a:cubicBezTo>
                  <a:lnTo>
                    <a:pt x="0" y="99871"/>
                  </a:lnTo>
                  <a:cubicBezTo>
                    <a:pt x="0" y="44714"/>
                    <a:pt x="44714" y="0"/>
                    <a:pt x="99871" y="0"/>
                  </a:cubicBezTo>
                  <a:close/>
                </a:path>
              </a:pathLst>
            </a:custGeom>
            <a:solidFill>
              <a:srgbClr val="004651"/>
            </a:solidFill>
          </p:spPr>
        </p:sp>
        <p:sp>
          <p:nvSpPr>
            <p:cNvPr id="29" name="TextBox 29"/>
            <p:cNvSpPr txBox="1"/>
            <p:nvPr/>
          </p:nvSpPr>
          <p:spPr>
            <a:xfrm>
              <a:off x="0" y="-989"/>
              <a:ext cx="480883" cy="199743"/>
            </a:xfrm>
            <a:prstGeom prst="rect">
              <a:avLst/>
            </a:prstGeom>
          </p:spPr>
          <p:txBody>
            <a:bodyPr lIns="254000" tIns="254000" rIns="254000" bIns="254000" rtlCol="0" anchor="ctr"/>
            <a:lstStyle/>
            <a:p>
              <a:pPr algn="ctr">
                <a:lnSpc>
                  <a:spcPts val="3499"/>
                </a:lnSpc>
              </a:pPr>
              <a:r>
                <a:rPr lang="en-US" sz="2499" dirty="0">
                  <a:solidFill>
                    <a:srgbClr val="F4F4F4"/>
                  </a:solidFill>
                  <a:latin typeface="Archivo Black"/>
                </a:rPr>
                <a:t>NEETS</a:t>
              </a:r>
            </a:p>
          </p:txBody>
        </p:sp>
      </p:grpSp>
      <p:sp>
        <p:nvSpPr>
          <p:cNvPr id="30" name="TextBox 30"/>
          <p:cNvSpPr txBox="1"/>
          <p:nvPr/>
        </p:nvSpPr>
        <p:spPr>
          <a:xfrm>
            <a:off x="647933" y="3815790"/>
            <a:ext cx="2398514" cy="1298575"/>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000000"/>
                </a:solidFill>
                <a:latin typeface="Fira Sans Medium"/>
              </a:rPr>
              <a:t>Regions</a:t>
            </a:r>
          </a:p>
          <a:p>
            <a:pPr marL="539749" lvl="1" indent="-269875">
              <a:lnSpc>
                <a:spcPts val="3499"/>
              </a:lnSpc>
              <a:buFont typeface="Arial"/>
              <a:buChar char="•"/>
            </a:pPr>
            <a:r>
              <a:rPr lang="en-US" sz="2499" dirty="0">
                <a:solidFill>
                  <a:srgbClr val="000000"/>
                </a:solidFill>
                <a:latin typeface="Fira Sans Medium"/>
              </a:rPr>
              <a:t>Year</a:t>
            </a:r>
          </a:p>
          <a:p>
            <a:pPr marL="539749" lvl="1" indent="-269875">
              <a:lnSpc>
                <a:spcPts val="3499"/>
              </a:lnSpc>
              <a:buFont typeface="Arial"/>
              <a:buChar char="•"/>
            </a:pPr>
            <a:r>
              <a:rPr lang="en-US" sz="2499" dirty="0">
                <a:solidFill>
                  <a:srgbClr val="000000"/>
                </a:solidFill>
                <a:latin typeface="Fira Sans Medium"/>
              </a:rPr>
              <a:t>PIL in Million</a:t>
            </a:r>
          </a:p>
        </p:txBody>
      </p:sp>
      <p:sp>
        <p:nvSpPr>
          <p:cNvPr id="31" name="TextBox 31"/>
          <p:cNvSpPr txBox="1"/>
          <p:nvPr/>
        </p:nvSpPr>
        <p:spPr>
          <a:xfrm>
            <a:off x="5218140" y="3812618"/>
            <a:ext cx="2724894" cy="1736725"/>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000000"/>
                </a:solidFill>
                <a:latin typeface="Fira Sans Medium"/>
              </a:rPr>
              <a:t>Regions</a:t>
            </a:r>
          </a:p>
          <a:p>
            <a:pPr marL="539749" lvl="1" indent="-269875">
              <a:lnSpc>
                <a:spcPts val="3499"/>
              </a:lnSpc>
              <a:buFont typeface="Arial"/>
              <a:buChar char="•"/>
            </a:pPr>
            <a:r>
              <a:rPr lang="en-US" sz="2499" dirty="0">
                <a:solidFill>
                  <a:srgbClr val="000000"/>
                </a:solidFill>
                <a:latin typeface="Fira Sans Medium"/>
              </a:rPr>
              <a:t>Aggregate type</a:t>
            </a:r>
          </a:p>
          <a:p>
            <a:pPr marL="539749" lvl="1" indent="-269875">
              <a:lnSpc>
                <a:spcPts val="3499"/>
              </a:lnSpc>
              <a:buFont typeface="Arial"/>
              <a:buChar char="•"/>
            </a:pPr>
            <a:r>
              <a:rPr lang="en-US" sz="2499" dirty="0">
                <a:solidFill>
                  <a:srgbClr val="000000"/>
                </a:solidFill>
                <a:latin typeface="Fira Sans Medium"/>
              </a:rPr>
              <a:t>Year</a:t>
            </a:r>
          </a:p>
          <a:p>
            <a:pPr marL="539749" lvl="1" indent="-269875">
              <a:lnSpc>
                <a:spcPts val="3499"/>
              </a:lnSpc>
              <a:buFont typeface="Arial"/>
              <a:buChar char="•"/>
            </a:pPr>
            <a:r>
              <a:rPr lang="en-US" sz="2499" dirty="0">
                <a:solidFill>
                  <a:srgbClr val="000000"/>
                </a:solidFill>
                <a:latin typeface="Fira Sans Medium"/>
              </a:rPr>
              <a:t>Value</a:t>
            </a:r>
          </a:p>
        </p:txBody>
      </p:sp>
      <p:sp>
        <p:nvSpPr>
          <p:cNvPr id="32" name="TextBox 32"/>
          <p:cNvSpPr txBox="1"/>
          <p:nvPr/>
        </p:nvSpPr>
        <p:spPr>
          <a:xfrm>
            <a:off x="10344968" y="3791303"/>
            <a:ext cx="5337423" cy="2184400"/>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000000"/>
                </a:solidFill>
                <a:latin typeface="Arimo Bold"/>
              </a:rPr>
              <a:t>Regions</a:t>
            </a:r>
          </a:p>
          <a:p>
            <a:pPr marL="539749" lvl="1" indent="-269875">
              <a:lnSpc>
                <a:spcPts val="3499"/>
              </a:lnSpc>
              <a:buFont typeface="Arial"/>
              <a:buChar char="•"/>
            </a:pPr>
            <a:r>
              <a:rPr lang="en-US" sz="2499" dirty="0">
                <a:solidFill>
                  <a:srgbClr val="000000"/>
                </a:solidFill>
                <a:latin typeface="Arimo Bold"/>
              </a:rPr>
              <a:t>Year</a:t>
            </a:r>
          </a:p>
          <a:p>
            <a:pPr marL="539749" lvl="1" indent="-269875">
              <a:lnSpc>
                <a:spcPts val="3499"/>
              </a:lnSpc>
              <a:buFont typeface="Arial"/>
              <a:buChar char="•"/>
            </a:pPr>
            <a:r>
              <a:rPr lang="en-US" sz="2499" dirty="0">
                <a:solidFill>
                  <a:srgbClr val="000000"/>
                </a:solidFill>
                <a:latin typeface="Arimo Bold"/>
              </a:rPr>
              <a:t>Sex</a:t>
            </a:r>
          </a:p>
          <a:p>
            <a:pPr marL="539749" lvl="1" indent="-269875">
              <a:lnSpc>
                <a:spcPts val="3499"/>
              </a:lnSpc>
              <a:buFont typeface="Arial"/>
              <a:buChar char="•"/>
            </a:pPr>
            <a:r>
              <a:rPr lang="en-US" sz="2499" dirty="0">
                <a:solidFill>
                  <a:srgbClr val="000000"/>
                </a:solidFill>
                <a:latin typeface="Arimo Bold"/>
              </a:rPr>
              <a:t>Professional Condition</a:t>
            </a:r>
          </a:p>
          <a:p>
            <a:pPr marL="539749" lvl="1" indent="-269875">
              <a:lnSpc>
                <a:spcPts val="3499"/>
              </a:lnSpc>
              <a:buFont typeface="Arial"/>
              <a:buChar char="•"/>
            </a:pPr>
            <a:r>
              <a:rPr lang="en-US" sz="2499" dirty="0">
                <a:solidFill>
                  <a:srgbClr val="000000"/>
                </a:solidFill>
                <a:latin typeface="Arimo Bold"/>
              </a:rPr>
              <a:t>Value of Professional Condition</a:t>
            </a:r>
          </a:p>
        </p:txBody>
      </p:sp>
      <p:sp>
        <p:nvSpPr>
          <p:cNvPr id="33" name="TextBox 33"/>
          <p:cNvSpPr txBox="1"/>
          <p:nvPr/>
        </p:nvSpPr>
        <p:spPr>
          <a:xfrm>
            <a:off x="552579" y="7221339"/>
            <a:ext cx="4481582" cy="2622550"/>
          </a:xfrm>
          <a:prstGeom prst="rect">
            <a:avLst/>
          </a:prstGeom>
        </p:spPr>
        <p:txBody>
          <a:bodyPr lIns="0" tIns="0" rIns="0" bIns="0" rtlCol="0" anchor="t">
            <a:spAutoFit/>
          </a:bodyPr>
          <a:lstStyle/>
          <a:p>
            <a:pPr marL="539749" lvl="1" indent="-269875">
              <a:lnSpc>
                <a:spcPts val="3499"/>
              </a:lnSpc>
              <a:buFont typeface="Arial"/>
              <a:buChar char="•"/>
            </a:pPr>
            <a:r>
              <a:rPr lang="en-US" sz="2499" dirty="0">
                <a:solidFill>
                  <a:srgbClr val="000000"/>
                </a:solidFill>
                <a:latin typeface="Arimo Bold"/>
              </a:rPr>
              <a:t>Regions</a:t>
            </a:r>
          </a:p>
          <a:p>
            <a:pPr marL="539749" lvl="1" indent="-269875">
              <a:lnSpc>
                <a:spcPts val="3499"/>
              </a:lnSpc>
              <a:buFont typeface="Arial"/>
              <a:buChar char="•"/>
            </a:pPr>
            <a:r>
              <a:rPr lang="en-US" sz="2499" dirty="0">
                <a:solidFill>
                  <a:srgbClr val="000000"/>
                </a:solidFill>
                <a:latin typeface="Arimo Bold"/>
              </a:rPr>
              <a:t>Year</a:t>
            </a:r>
          </a:p>
          <a:p>
            <a:pPr marL="539749" lvl="1" indent="-269875">
              <a:lnSpc>
                <a:spcPts val="3499"/>
              </a:lnSpc>
              <a:buFont typeface="Arial"/>
              <a:buChar char="•"/>
            </a:pPr>
            <a:r>
              <a:rPr lang="en-US" sz="2499" dirty="0">
                <a:solidFill>
                  <a:srgbClr val="000000"/>
                </a:solidFill>
                <a:latin typeface="Arimo Bold"/>
              </a:rPr>
              <a:t>Sex</a:t>
            </a:r>
          </a:p>
          <a:p>
            <a:pPr marL="539749" lvl="1" indent="-269875">
              <a:lnSpc>
                <a:spcPts val="3499"/>
              </a:lnSpc>
              <a:buFont typeface="Arial"/>
              <a:buChar char="•"/>
            </a:pPr>
            <a:r>
              <a:rPr lang="en-US" sz="2499" dirty="0">
                <a:solidFill>
                  <a:srgbClr val="000000"/>
                </a:solidFill>
                <a:latin typeface="Arimo Bold"/>
              </a:rPr>
              <a:t>Educational Qualification</a:t>
            </a:r>
          </a:p>
          <a:p>
            <a:pPr marL="539749" lvl="1" indent="-269875">
              <a:lnSpc>
                <a:spcPts val="3499"/>
              </a:lnSpc>
              <a:buFont typeface="Arial"/>
              <a:buChar char="•"/>
            </a:pPr>
            <a:r>
              <a:rPr lang="en-US" sz="2499" dirty="0">
                <a:solidFill>
                  <a:srgbClr val="000000"/>
                </a:solidFill>
                <a:latin typeface="Arimo Bold"/>
              </a:rPr>
              <a:t>Value of Educational qualification</a:t>
            </a:r>
          </a:p>
        </p:txBody>
      </p:sp>
      <p:sp>
        <p:nvSpPr>
          <p:cNvPr id="34" name="TextBox 34"/>
          <p:cNvSpPr txBox="1"/>
          <p:nvPr/>
        </p:nvSpPr>
        <p:spPr>
          <a:xfrm>
            <a:off x="5218140" y="7322584"/>
            <a:ext cx="3711253" cy="1485900"/>
          </a:xfrm>
          <a:prstGeom prst="rect">
            <a:avLst/>
          </a:prstGeom>
        </p:spPr>
        <p:txBody>
          <a:bodyPr lIns="0" tIns="0" rIns="0" bIns="0" rtlCol="0" anchor="t">
            <a:spAutoFit/>
          </a:bodyPr>
          <a:lstStyle/>
          <a:p>
            <a:pPr marL="539749" lvl="1" indent="-269875">
              <a:lnSpc>
                <a:spcPts val="2999"/>
              </a:lnSpc>
              <a:buFont typeface="Arial"/>
              <a:buChar char="•"/>
            </a:pPr>
            <a:r>
              <a:rPr lang="en-US" sz="2499" dirty="0">
                <a:solidFill>
                  <a:srgbClr val="000000"/>
                </a:solidFill>
                <a:latin typeface="Fira Sans Medium"/>
              </a:rPr>
              <a:t>Regions</a:t>
            </a:r>
          </a:p>
          <a:p>
            <a:pPr marL="539749" lvl="1" indent="-269875">
              <a:lnSpc>
                <a:spcPts val="2999"/>
              </a:lnSpc>
              <a:buFont typeface="Arial"/>
              <a:buChar char="•"/>
            </a:pPr>
            <a:r>
              <a:rPr lang="en-US" sz="2499" dirty="0">
                <a:solidFill>
                  <a:srgbClr val="000000"/>
                </a:solidFill>
                <a:latin typeface="Fira Sans Medium"/>
              </a:rPr>
              <a:t>Year</a:t>
            </a:r>
          </a:p>
          <a:p>
            <a:pPr marL="539749" lvl="1" indent="-269875">
              <a:lnSpc>
                <a:spcPts val="2999"/>
              </a:lnSpc>
              <a:buFont typeface="Arial"/>
              <a:buChar char="•"/>
            </a:pPr>
            <a:r>
              <a:rPr lang="en-US" sz="2499" dirty="0">
                <a:solidFill>
                  <a:srgbClr val="000000"/>
                </a:solidFill>
                <a:latin typeface="Fira Sans Medium"/>
              </a:rPr>
              <a:t>Sex</a:t>
            </a:r>
          </a:p>
          <a:p>
            <a:pPr marL="539749" lvl="1" indent="-269875">
              <a:lnSpc>
                <a:spcPts val="2999"/>
              </a:lnSpc>
              <a:buFont typeface="Arial"/>
              <a:buChar char="•"/>
            </a:pPr>
            <a:r>
              <a:rPr lang="en-US" sz="2499" dirty="0">
                <a:solidFill>
                  <a:srgbClr val="000000"/>
                </a:solidFill>
                <a:latin typeface="Fira Sans Medium"/>
              </a:rPr>
              <a:t>Youth Employees rate</a:t>
            </a:r>
          </a:p>
        </p:txBody>
      </p:sp>
      <p:sp>
        <p:nvSpPr>
          <p:cNvPr id="35" name="TextBox 35"/>
          <p:cNvSpPr txBox="1"/>
          <p:nvPr/>
        </p:nvSpPr>
        <p:spPr>
          <a:xfrm>
            <a:off x="10344968" y="7315200"/>
            <a:ext cx="2080096" cy="1485900"/>
          </a:xfrm>
          <a:prstGeom prst="rect">
            <a:avLst/>
          </a:prstGeom>
        </p:spPr>
        <p:txBody>
          <a:bodyPr lIns="0" tIns="0" rIns="0" bIns="0" rtlCol="0" anchor="t">
            <a:spAutoFit/>
          </a:bodyPr>
          <a:lstStyle/>
          <a:p>
            <a:pPr marL="539749" lvl="1" indent="-269875">
              <a:lnSpc>
                <a:spcPts val="2999"/>
              </a:lnSpc>
              <a:buFont typeface="Arial"/>
              <a:buChar char="•"/>
            </a:pPr>
            <a:r>
              <a:rPr lang="en-US" sz="2499" dirty="0">
                <a:solidFill>
                  <a:srgbClr val="000000"/>
                </a:solidFill>
                <a:latin typeface="Fira Sans Medium"/>
              </a:rPr>
              <a:t>Regions</a:t>
            </a:r>
          </a:p>
          <a:p>
            <a:pPr marL="539749" lvl="1" indent="-269875">
              <a:lnSpc>
                <a:spcPts val="2999"/>
              </a:lnSpc>
              <a:buFont typeface="Arial"/>
              <a:buChar char="•"/>
            </a:pPr>
            <a:r>
              <a:rPr lang="en-US" sz="2499" dirty="0">
                <a:solidFill>
                  <a:srgbClr val="000000"/>
                </a:solidFill>
                <a:latin typeface="Fira Sans Medium"/>
              </a:rPr>
              <a:t>Year</a:t>
            </a:r>
          </a:p>
          <a:p>
            <a:pPr marL="539749" lvl="1" indent="-269875">
              <a:lnSpc>
                <a:spcPts val="2999"/>
              </a:lnSpc>
              <a:buFont typeface="Arial"/>
              <a:buChar char="•"/>
            </a:pPr>
            <a:r>
              <a:rPr lang="en-US" sz="2499" dirty="0">
                <a:solidFill>
                  <a:srgbClr val="000000"/>
                </a:solidFill>
                <a:latin typeface="Fira Sans Medium"/>
              </a:rPr>
              <a:t>Sex</a:t>
            </a:r>
          </a:p>
          <a:p>
            <a:pPr marL="539749" lvl="1" indent="-269875">
              <a:lnSpc>
                <a:spcPts val="2999"/>
              </a:lnSpc>
              <a:buFont typeface="Arial"/>
              <a:buChar char="•"/>
            </a:pPr>
            <a:r>
              <a:rPr lang="en-US" sz="2499" dirty="0">
                <a:solidFill>
                  <a:srgbClr val="000000"/>
                </a:solidFill>
                <a:latin typeface="Fira Sans Medium"/>
              </a:rPr>
              <a:t>NEETs rate</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47652" y="3812618"/>
            <a:ext cx="380203" cy="32925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6799111" y="2687862"/>
            <a:ext cx="2977778" cy="257877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3660090" y="-135282"/>
            <a:ext cx="4201515" cy="3638531"/>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3243939" y="-956153"/>
            <a:ext cx="2481390" cy="214889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Freeform 10"/>
          <p:cNvSpPr/>
          <p:nvPr/>
        </p:nvSpPr>
        <p:spPr>
          <a:xfrm>
            <a:off x="2730313" y="3812618"/>
            <a:ext cx="10513626" cy="6053821"/>
          </a:xfrm>
          <a:custGeom>
            <a:avLst/>
            <a:gdLst/>
            <a:ahLst/>
            <a:cxnLst/>
            <a:rect l="l" t="t" r="r" b="b"/>
            <a:pathLst>
              <a:path w="10513626" h="6053821">
                <a:moveTo>
                  <a:pt x="0" y="0"/>
                </a:moveTo>
                <a:lnTo>
                  <a:pt x="10513626" y="0"/>
                </a:lnTo>
                <a:lnTo>
                  <a:pt x="10513626" y="6053821"/>
                </a:lnTo>
                <a:lnTo>
                  <a:pt x="0" y="6053821"/>
                </a:lnTo>
                <a:lnTo>
                  <a:pt x="0" y="0"/>
                </a:lnTo>
                <a:close/>
              </a:path>
            </a:pathLst>
          </a:custGeom>
          <a:blipFill>
            <a:blip r:embed="rId2"/>
            <a:stretch>
              <a:fillRect l="-14560" t="-73502" r="-117868" b="-78784"/>
            </a:stretch>
          </a:blipFill>
        </p:spPr>
      </p:sp>
      <p:sp>
        <p:nvSpPr>
          <p:cNvPr id="11" name="TextBox 11"/>
          <p:cNvSpPr txBox="1"/>
          <p:nvPr/>
        </p:nvSpPr>
        <p:spPr>
          <a:xfrm>
            <a:off x="652415" y="649817"/>
            <a:ext cx="11031740"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Cleaning and Computing Step</a:t>
            </a:r>
          </a:p>
        </p:txBody>
      </p:sp>
      <p:sp>
        <p:nvSpPr>
          <p:cNvPr id="12" name="TextBox 12"/>
          <p:cNvSpPr txBox="1"/>
          <p:nvPr/>
        </p:nvSpPr>
        <p:spPr>
          <a:xfrm>
            <a:off x="652415" y="2191197"/>
            <a:ext cx="11370972" cy="1608455"/>
          </a:xfrm>
          <a:prstGeom prst="rect">
            <a:avLst/>
          </a:prstGeom>
        </p:spPr>
        <p:txBody>
          <a:bodyPr lIns="0" tIns="0" rIns="0" bIns="0" rtlCol="0" anchor="t">
            <a:spAutoFit/>
          </a:bodyPr>
          <a:lstStyle/>
          <a:p>
            <a:pPr algn="just">
              <a:lnSpc>
                <a:spcPts val="3219"/>
              </a:lnSpc>
            </a:pPr>
            <a:r>
              <a:rPr lang="en-US" sz="2299">
                <a:solidFill>
                  <a:srgbClr val="000000"/>
                </a:solidFill>
                <a:latin typeface="Arimo Bold"/>
              </a:rPr>
              <a:t>Gross domestic product (GDP) at current market price by NUTS 2 regions</a:t>
            </a:r>
            <a:r>
              <a:rPr lang="en-US" sz="2299">
                <a:solidFill>
                  <a:srgbClr val="000000"/>
                </a:solidFill>
                <a:latin typeface="Arimo"/>
              </a:rPr>
              <a:t> table underwent to transformation such as removed the not useful field, Change the type of “TIME_PERIOD” to “Date type”, group value such as geo and renamed some columns.</a:t>
            </a:r>
          </a:p>
          <a:p>
            <a:pPr algn="just">
              <a:lnSpc>
                <a:spcPts val="3219"/>
              </a:lnSpc>
            </a:pPr>
            <a:endParaRPr lang="en-US" sz="2299">
              <a:solidFill>
                <a:srgbClr val="000000"/>
              </a:solidFill>
              <a:latin typeface="Arim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47652" y="3812618"/>
            <a:ext cx="380203" cy="32925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6799111" y="2687862"/>
            <a:ext cx="2977778" cy="257877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3660090" y="-135282"/>
            <a:ext cx="4201515" cy="3638531"/>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3243939" y="-956153"/>
            <a:ext cx="2481390" cy="214889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Freeform 10"/>
          <p:cNvSpPr/>
          <p:nvPr/>
        </p:nvSpPr>
        <p:spPr>
          <a:xfrm>
            <a:off x="2096553" y="3977247"/>
            <a:ext cx="12388080" cy="5885232"/>
          </a:xfrm>
          <a:custGeom>
            <a:avLst/>
            <a:gdLst/>
            <a:ahLst/>
            <a:cxnLst/>
            <a:rect l="l" t="t" r="r" b="b"/>
            <a:pathLst>
              <a:path w="12388080" h="5885232">
                <a:moveTo>
                  <a:pt x="0" y="0"/>
                </a:moveTo>
                <a:lnTo>
                  <a:pt x="12388080" y="0"/>
                </a:lnTo>
                <a:lnTo>
                  <a:pt x="12388080" y="5885231"/>
                </a:lnTo>
                <a:lnTo>
                  <a:pt x="0" y="5885231"/>
                </a:lnTo>
                <a:lnTo>
                  <a:pt x="0" y="0"/>
                </a:lnTo>
                <a:close/>
              </a:path>
            </a:pathLst>
          </a:custGeom>
          <a:blipFill>
            <a:blip r:embed="rId2"/>
            <a:stretch>
              <a:fillRect r="-25070"/>
            </a:stretch>
          </a:blipFill>
        </p:spPr>
      </p:sp>
      <p:sp>
        <p:nvSpPr>
          <p:cNvPr id="11" name="TextBox 11"/>
          <p:cNvSpPr txBox="1"/>
          <p:nvPr/>
        </p:nvSpPr>
        <p:spPr>
          <a:xfrm>
            <a:off x="652415" y="649817"/>
            <a:ext cx="11031740"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Cleaning and Computing Step</a:t>
            </a:r>
          </a:p>
        </p:txBody>
      </p:sp>
      <p:sp>
        <p:nvSpPr>
          <p:cNvPr id="12" name="TextBox 12"/>
          <p:cNvSpPr txBox="1"/>
          <p:nvPr/>
        </p:nvSpPr>
        <p:spPr>
          <a:xfrm>
            <a:off x="652415" y="2191197"/>
            <a:ext cx="11750411" cy="1608455"/>
          </a:xfrm>
          <a:prstGeom prst="rect">
            <a:avLst/>
          </a:prstGeom>
        </p:spPr>
        <p:txBody>
          <a:bodyPr lIns="0" tIns="0" rIns="0" bIns="0" rtlCol="0" anchor="t">
            <a:spAutoFit/>
          </a:bodyPr>
          <a:lstStyle/>
          <a:p>
            <a:pPr algn="just">
              <a:lnSpc>
                <a:spcPts val="3219"/>
              </a:lnSpc>
            </a:pPr>
            <a:r>
              <a:rPr lang="en-US" sz="2299">
                <a:solidFill>
                  <a:srgbClr val="000000"/>
                </a:solidFill>
                <a:latin typeface="Arimo Bold"/>
              </a:rPr>
              <a:t>Per capita values</a:t>
            </a:r>
            <a:r>
              <a:rPr lang="en-US" sz="2299">
                <a:solidFill>
                  <a:srgbClr val="000000"/>
                </a:solidFill>
                <a:latin typeface="Arimo"/>
              </a:rPr>
              <a:t> table underwent to transformation such as removed the not useful field, change the type of “TIME_PERIOD” to “Date type”, grouping values related to regions, filter some values to exclude them from the analysis and renamed some columns.</a:t>
            </a:r>
          </a:p>
          <a:p>
            <a:pPr algn="just">
              <a:lnSpc>
                <a:spcPts val="3219"/>
              </a:lnSpc>
            </a:pPr>
            <a:endParaRPr lang="en-US" sz="2299">
              <a:solidFill>
                <a:srgbClr val="000000"/>
              </a:solidFill>
              <a:latin typeface="Arim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77088" y="2124651"/>
            <a:ext cx="380203" cy="32925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6799111" y="1916311"/>
            <a:ext cx="2977778" cy="257877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5492572" y="-135282"/>
            <a:ext cx="2369032" cy="205159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3243939" y="-956153"/>
            <a:ext cx="2481390" cy="214889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Freeform 10"/>
          <p:cNvSpPr/>
          <p:nvPr/>
        </p:nvSpPr>
        <p:spPr>
          <a:xfrm>
            <a:off x="2288354" y="4847532"/>
            <a:ext cx="13711292" cy="5141734"/>
          </a:xfrm>
          <a:custGeom>
            <a:avLst/>
            <a:gdLst/>
            <a:ahLst/>
            <a:cxnLst/>
            <a:rect l="l" t="t" r="r" b="b"/>
            <a:pathLst>
              <a:path w="13711292" h="5141734">
                <a:moveTo>
                  <a:pt x="0" y="0"/>
                </a:moveTo>
                <a:lnTo>
                  <a:pt x="13711292" y="0"/>
                </a:lnTo>
                <a:lnTo>
                  <a:pt x="13711292" y="5141734"/>
                </a:lnTo>
                <a:lnTo>
                  <a:pt x="0" y="5141734"/>
                </a:lnTo>
                <a:lnTo>
                  <a:pt x="0" y="0"/>
                </a:lnTo>
                <a:close/>
              </a:path>
            </a:pathLst>
          </a:custGeom>
          <a:blipFill>
            <a:blip r:embed="rId2"/>
            <a:stretch>
              <a:fillRect/>
            </a:stretch>
          </a:blipFill>
        </p:spPr>
      </p:sp>
      <p:sp>
        <p:nvSpPr>
          <p:cNvPr id="11" name="TextBox 11"/>
          <p:cNvSpPr txBox="1"/>
          <p:nvPr/>
        </p:nvSpPr>
        <p:spPr>
          <a:xfrm>
            <a:off x="652415" y="649817"/>
            <a:ext cx="11031740"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Cleaning and Computing Step</a:t>
            </a:r>
          </a:p>
        </p:txBody>
      </p:sp>
      <p:sp>
        <p:nvSpPr>
          <p:cNvPr id="12" name="TextBox 12"/>
          <p:cNvSpPr txBox="1"/>
          <p:nvPr/>
        </p:nvSpPr>
        <p:spPr>
          <a:xfrm>
            <a:off x="652415" y="2057976"/>
            <a:ext cx="16024673" cy="2408555"/>
          </a:xfrm>
          <a:prstGeom prst="rect">
            <a:avLst/>
          </a:prstGeom>
        </p:spPr>
        <p:txBody>
          <a:bodyPr lIns="0" tIns="0" rIns="0" bIns="0" rtlCol="0" anchor="t">
            <a:spAutoFit/>
          </a:bodyPr>
          <a:lstStyle/>
          <a:p>
            <a:pPr algn="just">
              <a:lnSpc>
                <a:spcPts val="3219"/>
              </a:lnSpc>
            </a:pPr>
            <a:r>
              <a:rPr lang="en-US" sz="2299">
                <a:solidFill>
                  <a:srgbClr val="000000"/>
                </a:solidFill>
                <a:latin typeface="Arimo Bold"/>
              </a:rPr>
              <a:t>Education</a:t>
            </a:r>
            <a:r>
              <a:rPr lang="en-US" sz="2299">
                <a:solidFill>
                  <a:srgbClr val="000000"/>
                </a:solidFill>
                <a:latin typeface="Arimo"/>
              </a:rPr>
              <a:t> table underwent to transformation. </a:t>
            </a:r>
          </a:p>
          <a:p>
            <a:pPr algn="just">
              <a:lnSpc>
                <a:spcPts val="3219"/>
              </a:lnSpc>
            </a:pPr>
            <a:r>
              <a:rPr lang="en-US" sz="2299">
                <a:solidFill>
                  <a:srgbClr val="000000"/>
                </a:solidFill>
                <a:latin typeface="Arimo"/>
              </a:rPr>
              <a:t>At first, we removed the not useful field, change the type of “TIME_PERIOD” to “Date type”, grouping values related to regions and sex, filter some values to exclude them from the analysis and renamed some columns. </a:t>
            </a:r>
          </a:p>
          <a:p>
            <a:pPr algn="just">
              <a:lnSpc>
                <a:spcPts val="3219"/>
              </a:lnSpc>
            </a:pPr>
            <a:r>
              <a:rPr lang="en-US" sz="2299">
                <a:solidFill>
                  <a:srgbClr val="000000"/>
                </a:solidFill>
                <a:latin typeface="Arimo"/>
              </a:rPr>
              <a:t>In the second step, we did the </a:t>
            </a:r>
            <a:r>
              <a:rPr lang="en-US" sz="2299">
                <a:solidFill>
                  <a:srgbClr val="000000"/>
                </a:solidFill>
                <a:latin typeface="Arimo Bold"/>
              </a:rPr>
              <a:t>pivot</a:t>
            </a:r>
            <a:r>
              <a:rPr lang="en-US" sz="2299">
                <a:solidFill>
                  <a:srgbClr val="000000"/>
                </a:solidFill>
                <a:latin typeface="Arimo"/>
              </a:rPr>
              <a:t> from columns to rows of the field Educational qualification and with the cleaning step, we transformed values from millions to percentages through the calculated field.</a:t>
            </a:r>
          </a:p>
          <a:p>
            <a:pPr algn="just">
              <a:lnSpc>
                <a:spcPts val="3219"/>
              </a:lnSpc>
            </a:pPr>
            <a:r>
              <a:rPr lang="en-US" sz="2299">
                <a:solidFill>
                  <a:srgbClr val="000000"/>
                </a:solidFill>
                <a:latin typeface="Arimo"/>
              </a:rPr>
              <a:t>In the end, we did another pivot from rows to columns to create respectively the fields </a:t>
            </a:r>
            <a:r>
              <a:rPr lang="en-US" sz="2299">
                <a:solidFill>
                  <a:srgbClr val="000000"/>
                </a:solidFill>
                <a:latin typeface="Arimo Bold"/>
              </a:rPr>
              <a:t>Education</a:t>
            </a:r>
            <a:r>
              <a:rPr lang="en-US" sz="2299">
                <a:solidFill>
                  <a:srgbClr val="000000"/>
                </a:solidFill>
                <a:latin typeface="Arimo"/>
              </a:rPr>
              <a:t> and </a:t>
            </a:r>
            <a:r>
              <a:rPr lang="en-US" sz="2299">
                <a:solidFill>
                  <a:srgbClr val="000000"/>
                </a:solidFill>
                <a:latin typeface="Arimo Bold"/>
              </a:rPr>
              <a:t>Education</a:t>
            </a:r>
            <a:r>
              <a:rPr lang="en-US" sz="2299">
                <a:solidFill>
                  <a:srgbClr val="000000"/>
                </a:solidFill>
                <a:latin typeface="Arimo"/>
              </a:rPr>
              <a:t> </a:t>
            </a:r>
            <a:r>
              <a:rPr lang="en-US" sz="2299">
                <a:solidFill>
                  <a:srgbClr val="000000"/>
                </a:solidFill>
                <a:latin typeface="Arimo Bold"/>
              </a:rPr>
              <a:t>rate</a:t>
            </a:r>
            <a:r>
              <a:rPr lang="en-US" sz="2299">
                <a:solidFill>
                  <a:srgbClr val="000000"/>
                </a:solidFill>
                <a:latin typeface="Arimo"/>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77088" y="2124651"/>
            <a:ext cx="380203" cy="32925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6799111" y="1916311"/>
            <a:ext cx="2977778" cy="257877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5492572" y="-135282"/>
            <a:ext cx="2369032" cy="205159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3243939" y="-956153"/>
            <a:ext cx="2481390" cy="214889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Freeform 10"/>
          <p:cNvSpPr/>
          <p:nvPr/>
        </p:nvSpPr>
        <p:spPr>
          <a:xfrm>
            <a:off x="2358813" y="4866582"/>
            <a:ext cx="13570374" cy="5088890"/>
          </a:xfrm>
          <a:custGeom>
            <a:avLst/>
            <a:gdLst/>
            <a:ahLst/>
            <a:cxnLst/>
            <a:rect l="l" t="t" r="r" b="b"/>
            <a:pathLst>
              <a:path w="13570374" h="5088890">
                <a:moveTo>
                  <a:pt x="0" y="0"/>
                </a:moveTo>
                <a:lnTo>
                  <a:pt x="13570374" y="0"/>
                </a:lnTo>
                <a:lnTo>
                  <a:pt x="13570374" y="5088890"/>
                </a:lnTo>
                <a:lnTo>
                  <a:pt x="0" y="5088890"/>
                </a:lnTo>
                <a:lnTo>
                  <a:pt x="0" y="0"/>
                </a:lnTo>
                <a:close/>
              </a:path>
            </a:pathLst>
          </a:custGeom>
          <a:blipFill>
            <a:blip r:embed="rId2"/>
            <a:stretch>
              <a:fillRect/>
            </a:stretch>
          </a:blipFill>
        </p:spPr>
      </p:sp>
      <p:sp>
        <p:nvSpPr>
          <p:cNvPr id="11" name="TextBox 11"/>
          <p:cNvSpPr txBox="1"/>
          <p:nvPr/>
        </p:nvSpPr>
        <p:spPr>
          <a:xfrm>
            <a:off x="652415" y="649817"/>
            <a:ext cx="11031740"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Cleaning and Computing Step</a:t>
            </a:r>
          </a:p>
        </p:txBody>
      </p:sp>
      <p:sp>
        <p:nvSpPr>
          <p:cNvPr id="12" name="TextBox 12"/>
          <p:cNvSpPr txBox="1"/>
          <p:nvPr/>
        </p:nvSpPr>
        <p:spPr>
          <a:xfrm>
            <a:off x="652415" y="2057976"/>
            <a:ext cx="16024673" cy="2808605"/>
          </a:xfrm>
          <a:prstGeom prst="rect">
            <a:avLst/>
          </a:prstGeom>
        </p:spPr>
        <p:txBody>
          <a:bodyPr lIns="0" tIns="0" rIns="0" bIns="0" rtlCol="0" anchor="t">
            <a:spAutoFit/>
          </a:bodyPr>
          <a:lstStyle/>
          <a:p>
            <a:pPr algn="just">
              <a:lnSpc>
                <a:spcPts val="3219"/>
              </a:lnSpc>
            </a:pPr>
            <a:r>
              <a:rPr lang="en-US" sz="2299">
                <a:solidFill>
                  <a:srgbClr val="000000"/>
                </a:solidFill>
                <a:latin typeface="Arimo Bold"/>
              </a:rPr>
              <a:t>Population</a:t>
            </a:r>
            <a:r>
              <a:rPr lang="en-US" sz="2299">
                <a:solidFill>
                  <a:srgbClr val="000000"/>
                </a:solidFill>
                <a:latin typeface="Arimo"/>
              </a:rPr>
              <a:t> table underwent to transformation. </a:t>
            </a:r>
          </a:p>
          <a:p>
            <a:pPr algn="just">
              <a:lnSpc>
                <a:spcPts val="3219"/>
              </a:lnSpc>
            </a:pPr>
            <a:r>
              <a:rPr lang="en-US" sz="2299">
                <a:solidFill>
                  <a:srgbClr val="000000"/>
                </a:solidFill>
                <a:latin typeface="Arimo"/>
              </a:rPr>
              <a:t>At first, we removed the not useful field, change the type of “TIME_PERIOD” to “Date type”, grouping values related to regions, professional condition and sex, filter some values to exclude them from the analysis and renamed some columns. </a:t>
            </a:r>
          </a:p>
          <a:p>
            <a:pPr algn="just">
              <a:lnSpc>
                <a:spcPts val="3219"/>
              </a:lnSpc>
            </a:pPr>
            <a:r>
              <a:rPr lang="en-US" sz="2299">
                <a:solidFill>
                  <a:srgbClr val="000000"/>
                </a:solidFill>
                <a:latin typeface="Arimo"/>
              </a:rPr>
              <a:t>In the second step, we did the </a:t>
            </a:r>
            <a:r>
              <a:rPr lang="en-US" sz="2299">
                <a:solidFill>
                  <a:srgbClr val="000000"/>
                </a:solidFill>
                <a:latin typeface="Arimo Bold"/>
              </a:rPr>
              <a:t>pivot</a:t>
            </a:r>
            <a:r>
              <a:rPr lang="en-US" sz="2299">
                <a:solidFill>
                  <a:srgbClr val="000000"/>
                </a:solidFill>
                <a:latin typeface="Arimo"/>
              </a:rPr>
              <a:t> from columns to rows of the field Professional condition and with the cleaning step, we transformed values from millions to percentages through the calculated field.</a:t>
            </a:r>
          </a:p>
          <a:p>
            <a:pPr algn="just">
              <a:lnSpc>
                <a:spcPts val="3219"/>
              </a:lnSpc>
            </a:pPr>
            <a:r>
              <a:rPr lang="en-US" sz="2299">
                <a:solidFill>
                  <a:srgbClr val="000000"/>
                </a:solidFill>
                <a:latin typeface="Arimo"/>
              </a:rPr>
              <a:t>Finally, we pivoted from rows to columns to create the </a:t>
            </a:r>
            <a:r>
              <a:rPr lang="en-US" sz="2299">
                <a:solidFill>
                  <a:srgbClr val="000000"/>
                </a:solidFill>
                <a:latin typeface="Arimo Bold"/>
              </a:rPr>
              <a:t>professional condition</a:t>
            </a:r>
            <a:r>
              <a:rPr lang="en-US" sz="2299">
                <a:solidFill>
                  <a:srgbClr val="000000"/>
                </a:solidFill>
                <a:latin typeface="Arimo"/>
              </a:rPr>
              <a:t> and</a:t>
            </a:r>
            <a:r>
              <a:rPr lang="en-US" sz="2299">
                <a:solidFill>
                  <a:srgbClr val="000000"/>
                </a:solidFill>
                <a:latin typeface="Arimo Bold"/>
              </a:rPr>
              <a:t> value of the professional condition </a:t>
            </a:r>
            <a:r>
              <a:rPr lang="en-US" sz="2299">
                <a:solidFill>
                  <a:srgbClr val="000000"/>
                </a:solidFill>
                <a:latin typeface="Arimo"/>
              </a:rPr>
              <a:t>fields, respectively.</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677088" y="2124651"/>
            <a:ext cx="380203" cy="32925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6799111" y="1916311"/>
            <a:ext cx="2977778" cy="257877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5492572" y="-135282"/>
            <a:ext cx="2369032" cy="205159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3243939" y="-956153"/>
            <a:ext cx="2481390" cy="214889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Freeform 10"/>
          <p:cNvSpPr/>
          <p:nvPr/>
        </p:nvSpPr>
        <p:spPr>
          <a:xfrm>
            <a:off x="2561655" y="3647382"/>
            <a:ext cx="13164690" cy="5970957"/>
          </a:xfrm>
          <a:custGeom>
            <a:avLst/>
            <a:gdLst/>
            <a:ahLst/>
            <a:cxnLst/>
            <a:rect l="l" t="t" r="r" b="b"/>
            <a:pathLst>
              <a:path w="13164690" h="5970957">
                <a:moveTo>
                  <a:pt x="0" y="0"/>
                </a:moveTo>
                <a:lnTo>
                  <a:pt x="13164690" y="0"/>
                </a:lnTo>
                <a:lnTo>
                  <a:pt x="13164690" y="5970956"/>
                </a:lnTo>
                <a:lnTo>
                  <a:pt x="0" y="5970956"/>
                </a:lnTo>
                <a:lnTo>
                  <a:pt x="0" y="0"/>
                </a:lnTo>
                <a:close/>
              </a:path>
            </a:pathLst>
          </a:custGeom>
          <a:blipFill>
            <a:blip r:embed="rId2"/>
            <a:stretch>
              <a:fillRect/>
            </a:stretch>
          </a:blipFill>
        </p:spPr>
      </p:sp>
      <p:sp>
        <p:nvSpPr>
          <p:cNvPr id="11" name="TextBox 11"/>
          <p:cNvSpPr txBox="1"/>
          <p:nvPr/>
        </p:nvSpPr>
        <p:spPr>
          <a:xfrm>
            <a:off x="652415" y="649817"/>
            <a:ext cx="11031740"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Cleaning and Computing Step</a:t>
            </a:r>
          </a:p>
        </p:txBody>
      </p:sp>
      <p:sp>
        <p:nvSpPr>
          <p:cNvPr id="12" name="TextBox 12"/>
          <p:cNvSpPr txBox="1"/>
          <p:nvPr/>
        </p:nvSpPr>
        <p:spPr>
          <a:xfrm>
            <a:off x="652415" y="2057976"/>
            <a:ext cx="13832218" cy="1208405"/>
          </a:xfrm>
          <a:prstGeom prst="rect">
            <a:avLst/>
          </a:prstGeom>
        </p:spPr>
        <p:txBody>
          <a:bodyPr lIns="0" tIns="0" rIns="0" bIns="0" rtlCol="0" anchor="t">
            <a:spAutoFit/>
          </a:bodyPr>
          <a:lstStyle/>
          <a:p>
            <a:pPr algn="just">
              <a:lnSpc>
                <a:spcPts val="3219"/>
              </a:lnSpc>
            </a:pPr>
            <a:r>
              <a:rPr lang="en-US" sz="2299">
                <a:solidFill>
                  <a:srgbClr val="000000"/>
                </a:solidFill>
                <a:latin typeface="Arimo Bold"/>
              </a:rPr>
              <a:t>Youth Employees</a:t>
            </a:r>
            <a:r>
              <a:rPr lang="en-US" sz="2299">
                <a:solidFill>
                  <a:srgbClr val="000000"/>
                </a:solidFill>
                <a:latin typeface="Arimo"/>
              </a:rPr>
              <a:t> table underwent to transformation. </a:t>
            </a:r>
          </a:p>
          <a:p>
            <a:pPr algn="just">
              <a:lnSpc>
                <a:spcPts val="3219"/>
              </a:lnSpc>
            </a:pPr>
            <a:r>
              <a:rPr lang="en-US" sz="2299">
                <a:solidFill>
                  <a:srgbClr val="000000"/>
                </a:solidFill>
                <a:latin typeface="Arimo"/>
              </a:rPr>
              <a:t>At first, we removed the not useful field, change the type of “TIME_PERIOD” to “Date type”, group values such as geo and sex.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47652" y="3812618"/>
            <a:ext cx="380203" cy="32925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6799111" y="2687862"/>
            <a:ext cx="2977778" cy="257877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3660090" y="-135282"/>
            <a:ext cx="4201515" cy="3638531"/>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3243939" y="-956153"/>
            <a:ext cx="2481390" cy="214889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Freeform 10"/>
          <p:cNvSpPr/>
          <p:nvPr/>
        </p:nvSpPr>
        <p:spPr>
          <a:xfrm>
            <a:off x="1319944" y="3799652"/>
            <a:ext cx="13164690" cy="5970957"/>
          </a:xfrm>
          <a:custGeom>
            <a:avLst/>
            <a:gdLst/>
            <a:ahLst/>
            <a:cxnLst/>
            <a:rect l="l" t="t" r="r" b="b"/>
            <a:pathLst>
              <a:path w="13164690" h="5970957">
                <a:moveTo>
                  <a:pt x="0" y="0"/>
                </a:moveTo>
                <a:lnTo>
                  <a:pt x="13164689" y="0"/>
                </a:lnTo>
                <a:lnTo>
                  <a:pt x="13164689" y="5970957"/>
                </a:lnTo>
                <a:lnTo>
                  <a:pt x="0" y="5970957"/>
                </a:lnTo>
                <a:lnTo>
                  <a:pt x="0" y="0"/>
                </a:lnTo>
                <a:close/>
              </a:path>
            </a:pathLst>
          </a:custGeom>
          <a:blipFill>
            <a:blip r:embed="rId2"/>
            <a:stretch>
              <a:fillRect/>
            </a:stretch>
          </a:blipFill>
        </p:spPr>
      </p:sp>
      <p:sp>
        <p:nvSpPr>
          <p:cNvPr id="11" name="TextBox 11"/>
          <p:cNvSpPr txBox="1"/>
          <p:nvPr/>
        </p:nvSpPr>
        <p:spPr>
          <a:xfrm>
            <a:off x="652415" y="649817"/>
            <a:ext cx="11031740"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Cleaning and Computing Step</a:t>
            </a:r>
          </a:p>
        </p:txBody>
      </p:sp>
      <p:sp>
        <p:nvSpPr>
          <p:cNvPr id="12" name="TextBox 12"/>
          <p:cNvSpPr txBox="1"/>
          <p:nvPr/>
        </p:nvSpPr>
        <p:spPr>
          <a:xfrm>
            <a:off x="652415" y="2191197"/>
            <a:ext cx="13007675" cy="1608455"/>
          </a:xfrm>
          <a:prstGeom prst="rect">
            <a:avLst/>
          </a:prstGeom>
        </p:spPr>
        <p:txBody>
          <a:bodyPr lIns="0" tIns="0" rIns="0" bIns="0" rtlCol="0" anchor="t">
            <a:spAutoFit/>
          </a:bodyPr>
          <a:lstStyle/>
          <a:p>
            <a:pPr algn="just">
              <a:lnSpc>
                <a:spcPts val="3219"/>
              </a:lnSpc>
            </a:pPr>
            <a:r>
              <a:rPr lang="en-US" sz="2299">
                <a:solidFill>
                  <a:srgbClr val="000000"/>
                </a:solidFill>
                <a:latin typeface="Arimo Bold"/>
              </a:rPr>
              <a:t>NEETs</a:t>
            </a:r>
            <a:r>
              <a:rPr lang="en-US" sz="2299">
                <a:solidFill>
                  <a:srgbClr val="000000"/>
                </a:solidFill>
                <a:latin typeface="Arimo"/>
              </a:rPr>
              <a:t> table underwent to transformation such as removed the not useful field, change the type of “TIME_PERIOD” to “Date type”, grouping values related to regions and sex, filter some values to exclude them from the analysis and renamed some columns.</a:t>
            </a:r>
          </a:p>
          <a:p>
            <a:pPr algn="just">
              <a:lnSpc>
                <a:spcPts val="3219"/>
              </a:lnSpc>
            </a:pPr>
            <a:endParaRPr lang="en-US" sz="2299">
              <a:solidFill>
                <a:srgbClr val="000000"/>
              </a:solidFill>
              <a:latin typeface="Arim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47652" y="3812618"/>
            <a:ext cx="380203" cy="32925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6799111" y="2687862"/>
            <a:ext cx="2977778" cy="257877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3660090" y="-135282"/>
            <a:ext cx="4201515" cy="3638531"/>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3243939" y="-956153"/>
            <a:ext cx="2481390" cy="214889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Freeform 10"/>
          <p:cNvSpPr/>
          <p:nvPr/>
        </p:nvSpPr>
        <p:spPr>
          <a:xfrm>
            <a:off x="1648178" y="5143500"/>
            <a:ext cx="13163071" cy="4962377"/>
          </a:xfrm>
          <a:custGeom>
            <a:avLst/>
            <a:gdLst/>
            <a:ahLst/>
            <a:cxnLst/>
            <a:rect l="l" t="t" r="r" b="b"/>
            <a:pathLst>
              <a:path w="13163071" h="4962377">
                <a:moveTo>
                  <a:pt x="0" y="0"/>
                </a:moveTo>
                <a:lnTo>
                  <a:pt x="13163071" y="0"/>
                </a:lnTo>
                <a:lnTo>
                  <a:pt x="13163071" y="4962377"/>
                </a:lnTo>
                <a:lnTo>
                  <a:pt x="0" y="4962377"/>
                </a:lnTo>
                <a:lnTo>
                  <a:pt x="0" y="0"/>
                </a:lnTo>
                <a:close/>
              </a:path>
            </a:pathLst>
          </a:custGeom>
          <a:blipFill>
            <a:blip r:embed="rId2"/>
            <a:stretch>
              <a:fillRect/>
            </a:stretch>
          </a:blipFill>
        </p:spPr>
      </p:sp>
      <p:sp>
        <p:nvSpPr>
          <p:cNvPr id="11" name="TextBox 11"/>
          <p:cNvSpPr txBox="1"/>
          <p:nvPr/>
        </p:nvSpPr>
        <p:spPr>
          <a:xfrm>
            <a:off x="652415" y="649817"/>
            <a:ext cx="11031740"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Joining Step </a:t>
            </a:r>
          </a:p>
        </p:txBody>
      </p:sp>
      <p:sp>
        <p:nvSpPr>
          <p:cNvPr id="12" name="TextBox 12"/>
          <p:cNvSpPr txBox="1"/>
          <p:nvPr/>
        </p:nvSpPr>
        <p:spPr>
          <a:xfrm>
            <a:off x="504855" y="2057976"/>
            <a:ext cx="13471434" cy="3208655"/>
          </a:xfrm>
          <a:prstGeom prst="rect">
            <a:avLst/>
          </a:prstGeom>
        </p:spPr>
        <p:txBody>
          <a:bodyPr lIns="0" tIns="0" rIns="0" bIns="0" rtlCol="0" anchor="t">
            <a:spAutoFit/>
          </a:bodyPr>
          <a:lstStyle/>
          <a:p>
            <a:pPr algn="just">
              <a:lnSpc>
                <a:spcPts val="3219"/>
              </a:lnSpc>
            </a:pPr>
            <a:r>
              <a:rPr lang="en-US" sz="2299">
                <a:solidFill>
                  <a:srgbClr val="000000"/>
                </a:solidFill>
                <a:latin typeface="Arimo"/>
              </a:rPr>
              <a:t>In this step to obtain only three tables, the tables have been joined using inner joins in particular: </a:t>
            </a:r>
          </a:p>
          <a:p>
            <a:pPr marL="496569" lvl="1" indent="-248284" algn="just">
              <a:lnSpc>
                <a:spcPts val="3219"/>
              </a:lnSpc>
              <a:buFont typeface="Arial"/>
              <a:buChar char="•"/>
            </a:pPr>
            <a:r>
              <a:rPr lang="en-US" sz="2299">
                <a:solidFill>
                  <a:srgbClr val="000000"/>
                </a:solidFill>
                <a:latin typeface="Arimo"/>
              </a:rPr>
              <a:t>In the final table, </a:t>
            </a:r>
            <a:r>
              <a:rPr lang="en-US" sz="2299">
                <a:solidFill>
                  <a:srgbClr val="000000"/>
                </a:solidFill>
                <a:latin typeface="Arimo Bold"/>
              </a:rPr>
              <a:t>Economic Indicators</a:t>
            </a:r>
            <a:r>
              <a:rPr lang="en-US" sz="2299">
                <a:solidFill>
                  <a:srgbClr val="000000"/>
                </a:solidFill>
                <a:latin typeface="Arimo"/>
              </a:rPr>
              <a:t> have been obtained joining GDP and Per capita values using inner join by year and region. </a:t>
            </a:r>
          </a:p>
          <a:p>
            <a:pPr marL="496569" lvl="1" indent="-248284" algn="just">
              <a:lnSpc>
                <a:spcPts val="3219"/>
              </a:lnSpc>
              <a:buFont typeface="Arial"/>
              <a:buChar char="•"/>
            </a:pPr>
            <a:r>
              <a:rPr lang="en-US" sz="2299">
                <a:solidFill>
                  <a:srgbClr val="000000"/>
                </a:solidFill>
                <a:latin typeface="Arimo"/>
              </a:rPr>
              <a:t>The final table </a:t>
            </a:r>
            <a:r>
              <a:rPr lang="en-US" sz="2299">
                <a:solidFill>
                  <a:srgbClr val="000000"/>
                </a:solidFill>
                <a:latin typeface="Arimo Bold"/>
              </a:rPr>
              <a:t>Educational Attainment and Population Trends</a:t>
            </a:r>
            <a:r>
              <a:rPr lang="en-US" sz="2299">
                <a:solidFill>
                  <a:srgbClr val="000000"/>
                </a:solidFill>
                <a:latin typeface="Arimo"/>
              </a:rPr>
              <a:t> has been obtained joining Population and Education using inner join by year, sex, and region. </a:t>
            </a:r>
          </a:p>
          <a:p>
            <a:pPr marL="496569" lvl="1" indent="-248284" algn="just">
              <a:lnSpc>
                <a:spcPts val="3219"/>
              </a:lnSpc>
              <a:buFont typeface="Arial"/>
              <a:buChar char="•"/>
            </a:pPr>
            <a:r>
              <a:rPr lang="en-US" sz="2299">
                <a:solidFill>
                  <a:srgbClr val="000000"/>
                </a:solidFill>
                <a:latin typeface="Arimo"/>
              </a:rPr>
              <a:t>The final table </a:t>
            </a:r>
            <a:r>
              <a:rPr lang="en-US" sz="2299">
                <a:solidFill>
                  <a:srgbClr val="000000"/>
                </a:solidFill>
                <a:latin typeface="Arimo Bold"/>
              </a:rPr>
              <a:t>Youth Engagement and NEET Rates</a:t>
            </a:r>
            <a:r>
              <a:rPr lang="en-US" sz="2299">
                <a:solidFill>
                  <a:srgbClr val="000000"/>
                </a:solidFill>
                <a:latin typeface="Arimo"/>
              </a:rPr>
              <a:t> has been obtained joining Youth Employees and NEET using inner join by year, sex, and region. </a:t>
            </a:r>
          </a:p>
          <a:p>
            <a:pPr algn="just">
              <a:lnSpc>
                <a:spcPts val="3219"/>
              </a:lnSpc>
            </a:pPr>
            <a:endParaRPr lang="en-US" sz="2299">
              <a:solidFill>
                <a:srgbClr val="000000"/>
              </a:solidFill>
              <a:latin typeface="Arim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47652" y="3812618"/>
            <a:ext cx="380203" cy="32925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6799111" y="2687862"/>
            <a:ext cx="2977778" cy="257877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3660090" y="-135282"/>
            <a:ext cx="4201515" cy="3638531"/>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3243939" y="-956153"/>
            <a:ext cx="2481390" cy="214889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Freeform 10"/>
          <p:cNvSpPr/>
          <p:nvPr/>
        </p:nvSpPr>
        <p:spPr>
          <a:xfrm>
            <a:off x="1028700" y="3503249"/>
            <a:ext cx="13571714" cy="4939946"/>
          </a:xfrm>
          <a:custGeom>
            <a:avLst/>
            <a:gdLst/>
            <a:ahLst/>
            <a:cxnLst/>
            <a:rect l="l" t="t" r="r" b="b"/>
            <a:pathLst>
              <a:path w="13571714" h="4939946">
                <a:moveTo>
                  <a:pt x="0" y="0"/>
                </a:moveTo>
                <a:lnTo>
                  <a:pt x="13571714" y="0"/>
                </a:lnTo>
                <a:lnTo>
                  <a:pt x="13571714" y="4939946"/>
                </a:lnTo>
                <a:lnTo>
                  <a:pt x="0" y="4939946"/>
                </a:lnTo>
                <a:lnTo>
                  <a:pt x="0" y="0"/>
                </a:lnTo>
                <a:close/>
              </a:path>
            </a:pathLst>
          </a:custGeom>
          <a:blipFill>
            <a:blip r:embed="rId2"/>
            <a:stretch>
              <a:fillRect/>
            </a:stretch>
          </a:blipFill>
        </p:spPr>
      </p:sp>
      <p:sp>
        <p:nvSpPr>
          <p:cNvPr id="11" name="TextBox 11"/>
          <p:cNvSpPr txBox="1"/>
          <p:nvPr/>
        </p:nvSpPr>
        <p:spPr>
          <a:xfrm>
            <a:off x="652415" y="649817"/>
            <a:ext cx="11031740"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Output Step </a:t>
            </a:r>
          </a:p>
        </p:txBody>
      </p:sp>
      <p:sp>
        <p:nvSpPr>
          <p:cNvPr id="12" name="TextBox 12"/>
          <p:cNvSpPr txBox="1"/>
          <p:nvPr/>
        </p:nvSpPr>
        <p:spPr>
          <a:xfrm>
            <a:off x="652415" y="2174953"/>
            <a:ext cx="13007675" cy="1208405"/>
          </a:xfrm>
          <a:prstGeom prst="rect">
            <a:avLst/>
          </a:prstGeom>
        </p:spPr>
        <p:txBody>
          <a:bodyPr lIns="0" tIns="0" rIns="0" bIns="0" rtlCol="0" anchor="t">
            <a:spAutoFit/>
          </a:bodyPr>
          <a:lstStyle/>
          <a:p>
            <a:pPr algn="just">
              <a:lnSpc>
                <a:spcPts val="3219"/>
              </a:lnSpc>
            </a:pPr>
            <a:r>
              <a:rPr lang="en-US" sz="2299">
                <a:solidFill>
                  <a:srgbClr val="000000"/>
                </a:solidFill>
                <a:latin typeface="Arimo"/>
              </a:rPr>
              <a:t>Finally, we have obtained three tables: </a:t>
            </a:r>
          </a:p>
          <a:p>
            <a:pPr marL="496569" lvl="1" indent="-248284" algn="just">
              <a:lnSpc>
                <a:spcPts val="3219"/>
              </a:lnSpc>
              <a:buFont typeface="Arial"/>
              <a:buChar char="•"/>
            </a:pPr>
            <a:r>
              <a:rPr lang="en-US" sz="2299">
                <a:solidFill>
                  <a:srgbClr val="000000"/>
                </a:solidFill>
                <a:latin typeface="Arimo Bold"/>
              </a:rPr>
              <a:t>Economic Indicators</a:t>
            </a:r>
            <a:r>
              <a:rPr lang="en-US" sz="2299">
                <a:solidFill>
                  <a:srgbClr val="000000"/>
                </a:solidFill>
                <a:latin typeface="Arimo"/>
              </a:rPr>
              <a:t> table resulted in </a:t>
            </a:r>
            <a:r>
              <a:rPr lang="en-US" sz="2299">
                <a:solidFill>
                  <a:srgbClr val="000000"/>
                </a:solidFill>
                <a:latin typeface="Arimo Bold"/>
              </a:rPr>
              <a:t>2688 rows</a:t>
            </a:r>
            <a:r>
              <a:rPr lang="en-US" sz="2299">
                <a:solidFill>
                  <a:srgbClr val="000000"/>
                </a:solidFill>
                <a:latin typeface="Arimo"/>
              </a:rPr>
              <a:t> and only the following </a:t>
            </a:r>
            <a:r>
              <a:rPr lang="en-US" sz="2299">
                <a:solidFill>
                  <a:srgbClr val="000000"/>
                </a:solidFill>
                <a:latin typeface="Arimo Bold"/>
              </a:rPr>
              <a:t>5</a:t>
            </a:r>
            <a:r>
              <a:rPr lang="en-US" sz="2299">
                <a:solidFill>
                  <a:srgbClr val="000000"/>
                </a:solidFill>
                <a:latin typeface="Arimo"/>
              </a:rPr>
              <a:t> columns:  </a:t>
            </a:r>
          </a:p>
          <a:p>
            <a:pPr algn="just">
              <a:lnSpc>
                <a:spcPts val="3219"/>
              </a:lnSpc>
            </a:pPr>
            <a:endParaRPr lang="en-US" sz="2299">
              <a:solidFill>
                <a:srgbClr val="000000"/>
              </a:solidFill>
              <a:latin typeface="Arim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7671503" y="2447839"/>
            <a:ext cx="380203" cy="32925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7287428" y="-956153"/>
            <a:ext cx="2977778" cy="257877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3660090" y="-135282"/>
            <a:ext cx="4201515" cy="3638531"/>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3243939" y="-956153"/>
            <a:ext cx="2481390" cy="214889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Freeform 10"/>
          <p:cNvSpPr/>
          <p:nvPr/>
        </p:nvSpPr>
        <p:spPr>
          <a:xfrm>
            <a:off x="1028700" y="3998549"/>
            <a:ext cx="16092377" cy="4298006"/>
          </a:xfrm>
          <a:custGeom>
            <a:avLst/>
            <a:gdLst/>
            <a:ahLst/>
            <a:cxnLst/>
            <a:rect l="l" t="t" r="r" b="b"/>
            <a:pathLst>
              <a:path w="16092377" h="4298006">
                <a:moveTo>
                  <a:pt x="0" y="0"/>
                </a:moveTo>
                <a:lnTo>
                  <a:pt x="16092377" y="0"/>
                </a:lnTo>
                <a:lnTo>
                  <a:pt x="16092377" y="4298006"/>
                </a:lnTo>
                <a:lnTo>
                  <a:pt x="0" y="4298006"/>
                </a:lnTo>
                <a:lnTo>
                  <a:pt x="0" y="0"/>
                </a:lnTo>
                <a:close/>
              </a:path>
            </a:pathLst>
          </a:custGeom>
          <a:blipFill>
            <a:blip r:embed="rId2"/>
            <a:stretch>
              <a:fillRect/>
            </a:stretch>
          </a:blipFill>
        </p:spPr>
      </p:sp>
      <p:sp>
        <p:nvSpPr>
          <p:cNvPr id="11" name="TextBox 11"/>
          <p:cNvSpPr txBox="1"/>
          <p:nvPr/>
        </p:nvSpPr>
        <p:spPr>
          <a:xfrm>
            <a:off x="652415" y="649817"/>
            <a:ext cx="11031740"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Output Step </a:t>
            </a:r>
          </a:p>
        </p:txBody>
      </p:sp>
      <p:sp>
        <p:nvSpPr>
          <p:cNvPr id="12" name="TextBox 12"/>
          <p:cNvSpPr txBox="1"/>
          <p:nvPr/>
        </p:nvSpPr>
        <p:spPr>
          <a:xfrm>
            <a:off x="652415" y="2174953"/>
            <a:ext cx="13007675" cy="808355"/>
          </a:xfrm>
          <a:prstGeom prst="rect">
            <a:avLst/>
          </a:prstGeom>
        </p:spPr>
        <p:txBody>
          <a:bodyPr lIns="0" tIns="0" rIns="0" bIns="0" rtlCol="0" anchor="t">
            <a:spAutoFit/>
          </a:bodyPr>
          <a:lstStyle/>
          <a:p>
            <a:pPr marL="496569" lvl="1" indent="-248284" algn="just">
              <a:lnSpc>
                <a:spcPts val="3219"/>
              </a:lnSpc>
              <a:buFont typeface="Arial"/>
              <a:buChar char="•"/>
            </a:pPr>
            <a:r>
              <a:rPr lang="en-US" sz="2299">
                <a:solidFill>
                  <a:srgbClr val="000000"/>
                </a:solidFill>
                <a:latin typeface="Arimo Bold"/>
              </a:rPr>
              <a:t>Educational Attainment and Population Trends </a:t>
            </a:r>
            <a:r>
              <a:rPr lang="en-US" sz="2299">
                <a:solidFill>
                  <a:srgbClr val="000000"/>
                </a:solidFill>
                <a:latin typeface="Arimo"/>
              </a:rPr>
              <a:t>table resulted in </a:t>
            </a:r>
            <a:r>
              <a:rPr lang="en-US" sz="2299">
                <a:solidFill>
                  <a:srgbClr val="000000"/>
                </a:solidFill>
                <a:latin typeface="Arimo Bold"/>
              </a:rPr>
              <a:t>24.192 </a:t>
            </a:r>
            <a:r>
              <a:rPr lang="en-US" sz="2299">
                <a:solidFill>
                  <a:srgbClr val="000000"/>
                </a:solidFill>
                <a:latin typeface="Arimo"/>
              </a:rPr>
              <a:t>rows and only the following </a:t>
            </a:r>
            <a:r>
              <a:rPr lang="en-US" sz="2299">
                <a:solidFill>
                  <a:srgbClr val="000000"/>
                </a:solidFill>
                <a:latin typeface="Arimo Bold"/>
              </a:rPr>
              <a:t>7 </a:t>
            </a:r>
            <a:r>
              <a:rPr lang="en-US" sz="2299">
                <a:solidFill>
                  <a:srgbClr val="000000"/>
                </a:solidFill>
                <a:latin typeface="Arimo"/>
              </a:rPr>
              <a:t>columns: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a:off x="-2527743" y="-89986"/>
            <a:ext cx="10138115" cy="8779655"/>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a:off x="2505679" y="5832746"/>
            <a:ext cx="5966980" cy="516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6" name="TextBox 6"/>
          <p:cNvSpPr txBox="1"/>
          <p:nvPr/>
        </p:nvSpPr>
        <p:spPr>
          <a:xfrm>
            <a:off x="1028700" y="3656904"/>
            <a:ext cx="7443960" cy="1285875"/>
          </a:xfrm>
          <a:prstGeom prst="rect">
            <a:avLst/>
          </a:prstGeom>
        </p:spPr>
        <p:txBody>
          <a:bodyPr lIns="0" tIns="0" rIns="0" bIns="0" rtlCol="0" anchor="t">
            <a:spAutoFit/>
          </a:bodyPr>
          <a:lstStyle/>
          <a:p>
            <a:pPr marL="0" lvl="0" indent="0" algn="l">
              <a:lnSpc>
                <a:spcPts val="10199"/>
              </a:lnSpc>
              <a:spcBef>
                <a:spcPct val="0"/>
              </a:spcBef>
            </a:pPr>
            <a:r>
              <a:rPr lang="en-US" sz="8499" spc="-84">
                <a:solidFill>
                  <a:srgbClr val="F4F4F4"/>
                </a:solidFill>
                <a:latin typeface="Fira Sans Medium"/>
              </a:rPr>
              <a:t>INDEX</a:t>
            </a:r>
          </a:p>
        </p:txBody>
      </p:sp>
      <p:sp>
        <p:nvSpPr>
          <p:cNvPr id="7" name="TextBox 7"/>
          <p:cNvSpPr txBox="1"/>
          <p:nvPr/>
        </p:nvSpPr>
        <p:spPr>
          <a:xfrm>
            <a:off x="10100540" y="766417"/>
            <a:ext cx="6761172" cy="536114"/>
          </a:xfrm>
          <a:prstGeom prst="rect">
            <a:avLst/>
          </a:prstGeom>
        </p:spPr>
        <p:txBody>
          <a:bodyPr lIns="0" tIns="0" rIns="0" bIns="0" rtlCol="0" anchor="t">
            <a:spAutoFit/>
          </a:bodyPr>
          <a:lstStyle/>
          <a:p>
            <a:pPr marL="669020" lvl="1" indent="-334510">
              <a:lnSpc>
                <a:spcPts val="4338"/>
              </a:lnSpc>
              <a:buFont typeface="Arial"/>
              <a:buChar char="•"/>
            </a:pPr>
            <a:r>
              <a:rPr lang="en-US" sz="3098">
                <a:solidFill>
                  <a:srgbClr val="F4F4F4"/>
                </a:solidFill>
                <a:latin typeface="Fira Sans Light"/>
              </a:rPr>
              <a:t>INTRODUCTION</a:t>
            </a:r>
          </a:p>
        </p:txBody>
      </p:sp>
      <p:sp>
        <p:nvSpPr>
          <p:cNvPr id="8" name="TextBox 8"/>
          <p:cNvSpPr txBox="1"/>
          <p:nvPr/>
        </p:nvSpPr>
        <p:spPr>
          <a:xfrm>
            <a:off x="10100540" y="1556854"/>
            <a:ext cx="6761172" cy="536114"/>
          </a:xfrm>
          <a:prstGeom prst="rect">
            <a:avLst/>
          </a:prstGeom>
        </p:spPr>
        <p:txBody>
          <a:bodyPr lIns="0" tIns="0" rIns="0" bIns="0" rtlCol="0" anchor="t">
            <a:spAutoFit/>
          </a:bodyPr>
          <a:lstStyle/>
          <a:p>
            <a:pPr marL="669020" lvl="1" indent="-334510">
              <a:lnSpc>
                <a:spcPts val="4338"/>
              </a:lnSpc>
              <a:buFont typeface="Arial"/>
              <a:buChar char="•"/>
            </a:pPr>
            <a:r>
              <a:rPr lang="en-US" sz="3098">
                <a:solidFill>
                  <a:srgbClr val="F4F4F4"/>
                </a:solidFill>
                <a:latin typeface="Fira Sans Light"/>
              </a:rPr>
              <a:t>BUSINESS QUESTIONS</a:t>
            </a:r>
          </a:p>
        </p:txBody>
      </p:sp>
      <p:sp>
        <p:nvSpPr>
          <p:cNvPr id="9" name="TextBox 9"/>
          <p:cNvSpPr txBox="1"/>
          <p:nvPr/>
        </p:nvSpPr>
        <p:spPr>
          <a:xfrm>
            <a:off x="10100540" y="2347291"/>
            <a:ext cx="6761172" cy="536114"/>
          </a:xfrm>
          <a:prstGeom prst="rect">
            <a:avLst/>
          </a:prstGeom>
        </p:spPr>
        <p:txBody>
          <a:bodyPr lIns="0" tIns="0" rIns="0" bIns="0" rtlCol="0" anchor="t">
            <a:spAutoFit/>
          </a:bodyPr>
          <a:lstStyle/>
          <a:p>
            <a:pPr marL="669020" lvl="1" indent="-334510">
              <a:lnSpc>
                <a:spcPts val="4338"/>
              </a:lnSpc>
              <a:buFont typeface="Arial"/>
              <a:buChar char="•"/>
            </a:pPr>
            <a:r>
              <a:rPr lang="en-US" sz="3098">
                <a:solidFill>
                  <a:srgbClr val="F4F4F4"/>
                </a:solidFill>
                <a:latin typeface="Fira Sans Light"/>
              </a:rPr>
              <a:t>DATASETS</a:t>
            </a:r>
          </a:p>
        </p:txBody>
      </p:sp>
      <p:sp>
        <p:nvSpPr>
          <p:cNvPr id="10" name="TextBox 10"/>
          <p:cNvSpPr txBox="1"/>
          <p:nvPr/>
        </p:nvSpPr>
        <p:spPr>
          <a:xfrm>
            <a:off x="10100540" y="3137728"/>
            <a:ext cx="6761172" cy="536114"/>
          </a:xfrm>
          <a:prstGeom prst="rect">
            <a:avLst/>
          </a:prstGeom>
        </p:spPr>
        <p:txBody>
          <a:bodyPr lIns="0" tIns="0" rIns="0" bIns="0" rtlCol="0" anchor="t">
            <a:spAutoFit/>
          </a:bodyPr>
          <a:lstStyle/>
          <a:p>
            <a:pPr marL="669020" lvl="1" indent="-334510">
              <a:lnSpc>
                <a:spcPts val="4338"/>
              </a:lnSpc>
              <a:buFont typeface="Arial"/>
              <a:buChar char="•"/>
            </a:pPr>
            <a:r>
              <a:rPr lang="en-US" sz="3098">
                <a:solidFill>
                  <a:srgbClr val="F4F4F4"/>
                </a:solidFill>
                <a:latin typeface="Fira Sans Light"/>
              </a:rPr>
              <a:t>DIMENSIONAL FACT MODEL</a:t>
            </a:r>
          </a:p>
        </p:txBody>
      </p:sp>
      <p:sp>
        <p:nvSpPr>
          <p:cNvPr id="11" name="TextBox 11"/>
          <p:cNvSpPr txBox="1"/>
          <p:nvPr/>
        </p:nvSpPr>
        <p:spPr>
          <a:xfrm>
            <a:off x="10100540" y="3930775"/>
            <a:ext cx="6761172" cy="530892"/>
          </a:xfrm>
          <a:prstGeom prst="rect">
            <a:avLst/>
          </a:prstGeom>
        </p:spPr>
        <p:txBody>
          <a:bodyPr lIns="0" tIns="0" rIns="0" bIns="0" rtlCol="0" anchor="t">
            <a:spAutoFit/>
          </a:bodyPr>
          <a:lstStyle/>
          <a:p>
            <a:pPr marL="669019" lvl="1" indent="-334510">
              <a:lnSpc>
                <a:spcPts val="4338"/>
              </a:lnSpc>
              <a:buFont typeface="Arial"/>
              <a:buChar char="•"/>
            </a:pPr>
            <a:r>
              <a:rPr lang="en-US" sz="3098">
                <a:solidFill>
                  <a:srgbClr val="F4F4F4"/>
                </a:solidFill>
                <a:latin typeface="Fira Sans"/>
              </a:rPr>
              <a:t>ETL</a:t>
            </a:r>
          </a:p>
        </p:txBody>
      </p:sp>
      <p:sp>
        <p:nvSpPr>
          <p:cNvPr id="12" name="TextBox 12"/>
          <p:cNvSpPr txBox="1"/>
          <p:nvPr/>
        </p:nvSpPr>
        <p:spPr>
          <a:xfrm>
            <a:off x="10100540" y="4718601"/>
            <a:ext cx="6761172" cy="536114"/>
          </a:xfrm>
          <a:prstGeom prst="rect">
            <a:avLst/>
          </a:prstGeom>
        </p:spPr>
        <p:txBody>
          <a:bodyPr lIns="0" tIns="0" rIns="0" bIns="0" rtlCol="0" anchor="t">
            <a:spAutoFit/>
          </a:bodyPr>
          <a:lstStyle/>
          <a:p>
            <a:pPr marL="669020" lvl="1" indent="-334510">
              <a:lnSpc>
                <a:spcPts val="4338"/>
              </a:lnSpc>
              <a:buFont typeface="Arial"/>
              <a:buChar char="•"/>
            </a:pPr>
            <a:r>
              <a:rPr lang="en-US" sz="3098">
                <a:solidFill>
                  <a:srgbClr val="F4F4F4"/>
                </a:solidFill>
                <a:latin typeface="Fira Sans Light"/>
              </a:rPr>
              <a:t>DASHBOARDS</a:t>
            </a:r>
          </a:p>
        </p:txBody>
      </p:sp>
      <p:sp>
        <p:nvSpPr>
          <p:cNvPr id="13" name="TextBox 13"/>
          <p:cNvSpPr txBox="1"/>
          <p:nvPr/>
        </p:nvSpPr>
        <p:spPr>
          <a:xfrm>
            <a:off x="10100540" y="5509038"/>
            <a:ext cx="6761172" cy="536114"/>
          </a:xfrm>
          <a:prstGeom prst="rect">
            <a:avLst/>
          </a:prstGeom>
        </p:spPr>
        <p:txBody>
          <a:bodyPr lIns="0" tIns="0" rIns="0" bIns="0" rtlCol="0" anchor="t">
            <a:spAutoFit/>
          </a:bodyPr>
          <a:lstStyle/>
          <a:p>
            <a:pPr marL="669020" lvl="1" indent="-334510">
              <a:lnSpc>
                <a:spcPts val="4338"/>
              </a:lnSpc>
              <a:buFont typeface="Arial"/>
              <a:buChar char="•"/>
            </a:pPr>
            <a:r>
              <a:rPr lang="en-US" sz="3098">
                <a:solidFill>
                  <a:srgbClr val="F4F4F4"/>
                </a:solidFill>
                <a:latin typeface="Fira Sans Light"/>
              </a:rPr>
              <a:t>DATA STORY</a:t>
            </a:r>
          </a:p>
        </p:txBody>
      </p:sp>
      <p:sp>
        <p:nvSpPr>
          <p:cNvPr id="14" name="TextBox 14"/>
          <p:cNvSpPr txBox="1"/>
          <p:nvPr/>
        </p:nvSpPr>
        <p:spPr>
          <a:xfrm>
            <a:off x="10100540" y="6299475"/>
            <a:ext cx="6761172" cy="536114"/>
          </a:xfrm>
          <a:prstGeom prst="rect">
            <a:avLst/>
          </a:prstGeom>
        </p:spPr>
        <p:txBody>
          <a:bodyPr lIns="0" tIns="0" rIns="0" bIns="0" rtlCol="0" anchor="t">
            <a:spAutoFit/>
          </a:bodyPr>
          <a:lstStyle/>
          <a:p>
            <a:pPr marL="669020" lvl="1" indent="-334510">
              <a:lnSpc>
                <a:spcPts val="4338"/>
              </a:lnSpc>
              <a:buFont typeface="Arial"/>
              <a:buChar char="•"/>
            </a:pPr>
            <a:r>
              <a:rPr lang="en-US" sz="3098">
                <a:solidFill>
                  <a:srgbClr val="F4F4F4"/>
                </a:solidFill>
                <a:latin typeface="Fira Sans Light"/>
              </a:rPr>
              <a:t>ANALYSIS REPORT</a:t>
            </a:r>
          </a:p>
        </p:txBody>
      </p:sp>
      <p:sp>
        <p:nvSpPr>
          <p:cNvPr id="15" name="TextBox 15"/>
          <p:cNvSpPr txBox="1"/>
          <p:nvPr/>
        </p:nvSpPr>
        <p:spPr>
          <a:xfrm>
            <a:off x="10100540" y="7089912"/>
            <a:ext cx="6761172" cy="536114"/>
          </a:xfrm>
          <a:prstGeom prst="rect">
            <a:avLst/>
          </a:prstGeom>
        </p:spPr>
        <p:txBody>
          <a:bodyPr lIns="0" tIns="0" rIns="0" bIns="0" rtlCol="0" anchor="t">
            <a:spAutoFit/>
          </a:bodyPr>
          <a:lstStyle/>
          <a:p>
            <a:pPr marL="669020" lvl="1" indent="-334510">
              <a:lnSpc>
                <a:spcPts val="4338"/>
              </a:lnSpc>
              <a:buFont typeface="Arial"/>
              <a:buChar char="•"/>
            </a:pPr>
            <a:r>
              <a:rPr lang="en-US" sz="3098">
                <a:solidFill>
                  <a:srgbClr val="F4F4F4"/>
                </a:solidFill>
                <a:latin typeface="Fira Sans Light"/>
              </a:rPr>
              <a:t>COLOR BLIND TEST</a:t>
            </a:r>
          </a:p>
        </p:txBody>
      </p:sp>
      <p:sp>
        <p:nvSpPr>
          <p:cNvPr id="16" name="TextBox 16"/>
          <p:cNvSpPr txBox="1"/>
          <p:nvPr/>
        </p:nvSpPr>
        <p:spPr>
          <a:xfrm>
            <a:off x="10100540" y="7880349"/>
            <a:ext cx="6761172" cy="536114"/>
          </a:xfrm>
          <a:prstGeom prst="rect">
            <a:avLst/>
          </a:prstGeom>
        </p:spPr>
        <p:txBody>
          <a:bodyPr lIns="0" tIns="0" rIns="0" bIns="0" rtlCol="0" anchor="t">
            <a:spAutoFit/>
          </a:bodyPr>
          <a:lstStyle/>
          <a:p>
            <a:pPr marL="669020" lvl="1" indent="-334510">
              <a:lnSpc>
                <a:spcPts val="4338"/>
              </a:lnSpc>
              <a:buFont typeface="Arial"/>
              <a:buChar char="•"/>
            </a:pPr>
            <a:r>
              <a:rPr lang="en-US" sz="3098">
                <a:solidFill>
                  <a:srgbClr val="F4F4F4"/>
                </a:solidFill>
                <a:latin typeface="Fira Sans Light"/>
              </a:rPr>
              <a:t>CONCLUSION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247652" y="3812618"/>
            <a:ext cx="380203" cy="329258"/>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a:off x="16799111" y="2687862"/>
            <a:ext cx="2977778" cy="2578770"/>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3660090" y="-135282"/>
            <a:ext cx="4201515" cy="3638531"/>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a:off x="13243939" y="-956153"/>
            <a:ext cx="2481390" cy="214889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0" name="Freeform 10"/>
          <p:cNvSpPr/>
          <p:nvPr/>
        </p:nvSpPr>
        <p:spPr>
          <a:xfrm>
            <a:off x="727454" y="3503249"/>
            <a:ext cx="13757179" cy="4997777"/>
          </a:xfrm>
          <a:custGeom>
            <a:avLst/>
            <a:gdLst/>
            <a:ahLst/>
            <a:cxnLst/>
            <a:rect l="l" t="t" r="r" b="b"/>
            <a:pathLst>
              <a:path w="13757179" h="4997777">
                <a:moveTo>
                  <a:pt x="0" y="0"/>
                </a:moveTo>
                <a:lnTo>
                  <a:pt x="13757179" y="0"/>
                </a:lnTo>
                <a:lnTo>
                  <a:pt x="13757179" y="4997777"/>
                </a:lnTo>
                <a:lnTo>
                  <a:pt x="0" y="4997777"/>
                </a:lnTo>
                <a:lnTo>
                  <a:pt x="0" y="0"/>
                </a:lnTo>
                <a:close/>
              </a:path>
            </a:pathLst>
          </a:custGeom>
          <a:blipFill>
            <a:blip r:embed="rId2"/>
            <a:stretch>
              <a:fillRect/>
            </a:stretch>
          </a:blipFill>
        </p:spPr>
      </p:sp>
      <p:sp>
        <p:nvSpPr>
          <p:cNvPr id="11" name="TextBox 11"/>
          <p:cNvSpPr txBox="1"/>
          <p:nvPr/>
        </p:nvSpPr>
        <p:spPr>
          <a:xfrm>
            <a:off x="652415" y="649817"/>
            <a:ext cx="11031740"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Output Step </a:t>
            </a:r>
          </a:p>
        </p:txBody>
      </p:sp>
      <p:sp>
        <p:nvSpPr>
          <p:cNvPr id="12" name="TextBox 12"/>
          <p:cNvSpPr txBox="1"/>
          <p:nvPr/>
        </p:nvSpPr>
        <p:spPr>
          <a:xfrm>
            <a:off x="652415" y="2174953"/>
            <a:ext cx="13007675" cy="808355"/>
          </a:xfrm>
          <a:prstGeom prst="rect">
            <a:avLst/>
          </a:prstGeom>
        </p:spPr>
        <p:txBody>
          <a:bodyPr lIns="0" tIns="0" rIns="0" bIns="0" rtlCol="0" anchor="t">
            <a:spAutoFit/>
          </a:bodyPr>
          <a:lstStyle/>
          <a:p>
            <a:pPr marL="496569" lvl="1" indent="-248284" algn="just">
              <a:lnSpc>
                <a:spcPts val="3219"/>
              </a:lnSpc>
              <a:buFont typeface="Arial"/>
              <a:buChar char="•"/>
            </a:pPr>
            <a:r>
              <a:rPr lang="en-US" sz="2299">
                <a:solidFill>
                  <a:srgbClr val="000000"/>
                </a:solidFill>
                <a:latin typeface="Arimo Bold"/>
              </a:rPr>
              <a:t>Youth Engagement and NEET Rates </a:t>
            </a:r>
            <a:r>
              <a:rPr lang="en-US" sz="2299">
                <a:solidFill>
                  <a:srgbClr val="000000"/>
                </a:solidFill>
                <a:latin typeface="Arimo"/>
              </a:rPr>
              <a:t>table resulted in </a:t>
            </a:r>
            <a:r>
              <a:rPr lang="en-US" sz="2299">
                <a:solidFill>
                  <a:srgbClr val="000000"/>
                </a:solidFill>
                <a:latin typeface="Arimo Bold"/>
              </a:rPr>
              <a:t>1008 </a:t>
            </a:r>
            <a:r>
              <a:rPr lang="en-US" sz="2299">
                <a:solidFill>
                  <a:srgbClr val="000000"/>
                </a:solidFill>
                <a:latin typeface="Arimo"/>
              </a:rPr>
              <a:t>rows and only the following </a:t>
            </a:r>
            <a:r>
              <a:rPr lang="en-US" sz="2299">
                <a:solidFill>
                  <a:srgbClr val="000000"/>
                </a:solidFill>
                <a:latin typeface="Arimo Bold"/>
              </a:rPr>
              <a:t>5 </a:t>
            </a:r>
            <a:r>
              <a:rPr lang="en-US" sz="2299">
                <a:solidFill>
                  <a:srgbClr val="000000"/>
                </a:solidFill>
                <a:latin typeface="Arimo"/>
              </a:rPr>
              <a:t>columns: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2608414" y="1874803"/>
            <a:ext cx="13071172" cy="7825398"/>
          </a:xfrm>
          <a:custGeom>
            <a:avLst/>
            <a:gdLst/>
            <a:ahLst/>
            <a:cxnLst/>
            <a:rect l="l" t="t" r="r" b="b"/>
            <a:pathLst>
              <a:path w="13071172" h="7825398">
                <a:moveTo>
                  <a:pt x="0" y="0"/>
                </a:moveTo>
                <a:lnTo>
                  <a:pt x="13071172" y="0"/>
                </a:lnTo>
                <a:lnTo>
                  <a:pt x="13071172" y="7825398"/>
                </a:lnTo>
                <a:lnTo>
                  <a:pt x="0" y="7825398"/>
                </a:lnTo>
                <a:lnTo>
                  <a:pt x="0" y="0"/>
                </a:lnTo>
                <a:close/>
              </a:path>
            </a:pathLst>
          </a:custGeom>
          <a:blipFill>
            <a:blip r:embed="rId2"/>
            <a:stretch>
              <a:fillRect b="-4397"/>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DASHBOARDS 1</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8497" y="1900540"/>
            <a:ext cx="13455933" cy="7710167"/>
          </a:xfrm>
          <a:prstGeom prst="rect">
            <a:avLst/>
          </a:prstGeom>
        </p:spPr>
        <p:txBody>
          <a:bodyPr lIns="0" tIns="0" rIns="0" bIns="0" rtlCol="0" anchor="t">
            <a:spAutoFit/>
          </a:bodyPr>
          <a:lstStyle/>
          <a:p>
            <a:pPr algn="just">
              <a:lnSpc>
                <a:spcPts val="3430"/>
              </a:lnSpc>
            </a:pPr>
            <a:r>
              <a:rPr lang="en-US" sz="2450">
                <a:solidFill>
                  <a:srgbClr val="000000"/>
                </a:solidFill>
                <a:latin typeface="Arimo"/>
              </a:rPr>
              <a:t>The first dashboard aims to analyze the labor market in Italy. More specifically, the intention is to best analyze the trends in the various regions and try to understand what does and does not influence market trends. Analyzing Italy can be and certainly is an important yardstick, but from north to south we have significant differences, so the ideal is to analyze the region in more detail, rather the national trend.</a:t>
            </a:r>
          </a:p>
          <a:p>
            <a:pPr algn="just">
              <a:lnSpc>
                <a:spcPts val="3430"/>
              </a:lnSpc>
            </a:pPr>
            <a:r>
              <a:rPr lang="en-US" sz="2450">
                <a:solidFill>
                  <a:srgbClr val="000000"/>
                </a:solidFill>
                <a:latin typeface="Arimo"/>
              </a:rPr>
              <a:t>As mentioned above, the first dashboard analyzes the labor market by regions and its compositions; it contains the following sheets: professional condition map, professional condition trend, professional condition bar chart, and finally a table where there are the values of employed, unemployed, labor force, gray area of inactivity, not seeking and not available for work, and inactive.</a:t>
            </a:r>
          </a:p>
          <a:p>
            <a:pPr algn="just">
              <a:lnSpc>
                <a:spcPts val="3430"/>
              </a:lnSpc>
            </a:pPr>
            <a:r>
              <a:rPr lang="en-US" sz="2450">
                <a:solidFill>
                  <a:srgbClr val="000000"/>
                </a:solidFill>
                <a:latin typeface="Arimo"/>
              </a:rPr>
              <a:t>The following filters are available in the dashboard:</a:t>
            </a:r>
          </a:p>
          <a:p>
            <a:pPr marL="528977" lvl="1" indent="-264488" algn="just">
              <a:lnSpc>
                <a:spcPts val="3430"/>
              </a:lnSpc>
              <a:buFont typeface="Arial"/>
              <a:buChar char="•"/>
            </a:pPr>
            <a:r>
              <a:rPr lang="en-US" sz="2450">
                <a:solidFill>
                  <a:srgbClr val="000000"/>
                </a:solidFill>
                <a:latin typeface="Arimo"/>
              </a:rPr>
              <a:t>The "Year" filter, located in the upper right corner, displays all data for the selected year.</a:t>
            </a:r>
          </a:p>
          <a:p>
            <a:pPr marL="528977" lvl="1" indent="-264488" algn="just">
              <a:lnSpc>
                <a:spcPts val="3430"/>
              </a:lnSpc>
              <a:buFont typeface="Arial"/>
              <a:buChar char="•"/>
            </a:pPr>
            <a:r>
              <a:rPr lang="en-US" sz="2450">
                <a:solidFill>
                  <a:srgbClr val="000000"/>
                </a:solidFill>
                <a:latin typeface="Arimo"/>
              </a:rPr>
              <a:t>The “professional condition” filter allows the user to view the data collected for each individual type of professional condition.</a:t>
            </a:r>
          </a:p>
          <a:p>
            <a:pPr marL="528977" lvl="1" indent="-264488" algn="just">
              <a:lnSpc>
                <a:spcPts val="3430"/>
              </a:lnSpc>
              <a:buFont typeface="Arial"/>
              <a:buChar char="•"/>
            </a:pPr>
            <a:r>
              <a:rPr lang="en-US" sz="2450">
                <a:solidFill>
                  <a:srgbClr val="000000"/>
                </a:solidFill>
                <a:latin typeface="Arimo"/>
              </a:rPr>
              <a:t>The sheet ’Professional condition Map’ is also used as filter; through it is indeed possible to view data related to the selected region, or autonomous province. </a:t>
            </a:r>
          </a:p>
          <a:p>
            <a:pPr marL="528977" lvl="1" indent="-264488" algn="just">
              <a:lnSpc>
                <a:spcPts val="3430"/>
              </a:lnSpc>
              <a:buFont typeface="Arial"/>
              <a:buChar char="•"/>
            </a:pPr>
            <a:r>
              <a:rPr lang="en-US" sz="2450">
                <a:solidFill>
                  <a:srgbClr val="000000"/>
                </a:solidFill>
                <a:latin typeface="Arimo"/>
              </a:rPr>
              <a:t>The “Gender” filter shows data from women, men, or the total. Women's data is calculated on the total of women, same for men, however, for total is calculated on the sum of both gender.</a:t>
            </a:r>
          </a:p>
        </p:txBody>
      </p:sp>
      <p:sp>
        <p:nvSpPr>
          <p:cNvPr id="3" name="TextBox 3"/>
          <p:cNvSpPr txBox="1"/>
          <p:nvPr/>
        </p:nvSpPr>
        <p:spPr>
          <a:xfrm>
            <a:off x="648497" y="485775"/>
            <a:ext cx="13455933"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DASHBOARDS 1</a:t>
            </a:r>
          </a:p>
        </p:txBody>
      </p:sp>
      <p:grpSp>
        <p:nvGrpSpPr>
          <p:cNvPr id="4" name="Group 4"/>
          <p:cNvGrpSpPr/>
          <p:nvPr/>
        </p:nvGrpSpPr>
        <p:grpSpPr>
          <a:xfrm>
            <a:off x="17069198" y="9610708"/>
            <a:ext cx="380203" cy="329258"/>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6799111" y="2687862"/>
            <a:ext cx="2977778" cy="2578770"/>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8" name="Group 8"/>
          <p:cNvGrpSpPr/>
          <p:nvPr/>
        </p:nvGrpSpPr>
        <p:grpSpPr>
          <a:xfrm>
            <a:off x="14484633" y="-626523"/>
            <a:ext cx="4201515" cy="3638531"/>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0" name="Group 10"/>
          <p:cNvGrpSpPr/>
          <p:nvPr/>
        </p:nvGrpSpPr>
        <p:grpSpPr>
          <a:xfrm>
            <a:off x="12463981" y="-1074448"/>
            <a:ext cx="2481390" cy="2148895"/>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909599" y="4000044"/>
            <a:ext cx="10468802" cy="6286956"/>
          </a:xfrm>
          <a:custGeom>
            <a:avLst/>
            <a:gdLst/>
            <a:ahLst/>
            <a:cxnLst/>
            <a:rect l="l" t="t" r="r" b="b"/>
            <a:pathLst>
              <a:path w="10468802" h="6286956">
                <a:moveTo>
                  <a:pt x="0" y="0"/>
                </a:moveTo>
                <a:lnTo>
                  <a:pt x="10468802" y="0"/>
                </a:lnTo>
                <a:lnTo>
                  <a:pt x="10468802" y="6286956"/>
                </a:lnTo>
                <a:lnTo>
                  <a:pt x="0" y="6286956"/>
                </a:lnTo>
                <a:lnTo>
                  <a:pt x="0" y="0"/>
                </a:lnTo>
                <a:close/>
              </a:path>
            </a:pathLst>
          </a:custGeom>
          <a:blipFill>
            <a:blip r:embed="rId2"/>
            <a:stretch>
              <a:fillRect r="-9" b="-4082"/>
            </a:stretch>
          </a:blipFill>
        </p:spPr>
      </p:sp>
      <p:sp>
        <p:nvSpPr>
          <p:cNvPr id="7" name="TextBox 7"/>
          <p:cNvSpPr txBox="1"/>
          <p:nvPr/>
        </p:nvSpPr>
        <p:spPr>
          <a:xfrm>
            <a:off x="649261" y="385762"/>
            <a:ext cx="10614090" cy="2133600"/>
          </a:xfrm>
          <a:prstGeom prst="rect">
            <a:avLst/>
          </a:prstGeom>
        </p:spPr>
        <p:txBody>
          <a:bodyPr lIns="0" tIns="0" rIns="0" bIns="0" rtlCol="0" anchor="t">
            <a:spAutoFit/>
          </a:bodyPr>
          <a:lstStyle/>
          <a:p>
            <a:pPr>
              <a:lnSpc>
                <a:spcPts val="8400"/>
              </a:lnSpc>
            </a:pPr>
            <a:r>
              <a:rPr lang="en-US" sz="7000" spc="-70">
                <a:solidFill>
                  <a:srgbClr val="004651"/>
                </a:solidFill>
                <a:latin typeface="Anton"/>
              </a:rPr>
              <a:t>Professional condition map</a:t>
            </a:r>
          </a:p>
          <a:p>
            <a:pPr>
              <a:lnSpc>
                <a:spcPts val="8400"/>
              </a:lnSpc>
              <a:spcBef>
                <a:spcPct val="0"/>
              </a:spcBef>
            </a:pPr>
            <a:endParaRPr lang="en-US" sz="7000" spc="-70">
              <a:solidFill>
                <a:srgbClr val="004651"/>
              </a:solidFill>
              <a:latin typeface="Anton"/>
            </a:endParaRPr>
          </a:p>
        </p:txBody>
      </p:sp>
      <p:sp>
        <p:nvSpPr>
          <p:cNvPr id="8" name="TextBox 8"/>
          <p:cNvSpPr txBox="1"/>
          <p:nvPr/>
        </p:nvSpPr>
        <p:spPr>
          <a:xfrm>
            <a:off x="649261" y="1527749"/>
            <a:ext cx="14883789" cy="2808605"/>
          </a:xfrm>
          <a:prstGeom prst="rect">
            <a:avLst/>
          </a:prstGeom>
        </p:spPr>
        <p:txBody>
          <a:bodyPr lIns="0" tIns="0" rIns="0" bIns="0" rtlCol="0" anchor="t">
            <a:spAutoFit/>
          </a:bodyPr>
          <a:lstStyle/>
          <a:p>
            <a:pPr algn="just">
              <a:lnSpc>
                <a:spcPts val="3219"/>
              </a:lnSpc>
            </a:pPr>
            <a:r>
              <a:rPr lang="en-US" sz="2299">
                <a:solidFill>
                  <a:srgbClr val="000000"/>
                </a:solidFill>
                <a:latin typeface="Arimo"/>
              </a:rPr>
              <a:t>Map is the best chart when we want to show information using geocoded data for quick visualization and interpretation of data. The professional condition map sheet is a map of Italy divided per regions and autonomous provinces(Trento and Bolzano). This map shows, through the dimension of the circles, the percentage of professional condition per region, year, gender. The map is also used as filter per region for the other sheets. For geocoding I used the NUTS 2 criteria, for the autonomous provinces I manually added the NUTS 2 codes, i.e.,ITH10 and ITH20, in the edit positions.</a:t>
            </a:r>
          </a:p>
          <a:p>
            <a:pPr algn="just">
              <a:lnSpc>
                <a:spcPts val="3219"/>
              </a:lnSpc>
            </a:pPr>
            <a:endParaRPr lang="en-US" sz="2299">
              <a:solidFill>
                <a:srgbClr val="000000"/>
              </a:solidFill>
              <a:latin typeface="Arim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2438695" y="3030794"/>
            <a:ext cx="11304923" cy="6771378"/>
          </a:xfrm>
          <a:custGeom>
            <a:avLst/>
            <a:gdLst/>
            <a:ahLst/>
            <a:cxnLst/>
            <a:rect l="l" t="t" r="r" b="b"/>
            <a:pathLst>
              <a:path w="11304923" h="6771378">
                <a:moveTo>
                  <a:pt x="0" y="0"/>
                </a:moveTo>
                <a:lnTo>
                  <a:pt x="11304922" y="0"/>
                </a:lnTo>
                <a:lnTo>
                  <a:pt x="11304922" y="6771378"/>
                </a:lnTo>
                <a:lnTo>
                  <a:pt x="0" y="6771378"/>
                </a:lnTo>
                <a:lnTo>
                  <a:pt x="0" y="0"/>
                </a:lnTo>
                <a:close/>
              </a:path>
            </a:pathLst>
          </a:custGeom>
          <a:blipFill>
            <a:blip r:embed="rId2"/>
            <a:stretch>
              <a:fillRect b="-4344"/>
            </a:stretch>
          </a:blipFill>
        </p:spPr>
      </p:sp>
      <p:sp>
        <p:nvSpPr>
          <p:cNvPr id="7" name="TextBox 7"/>
          <p:cNvSpPr txBox="1"/>
          <p:nvPr/>
        </p:nvSpPr>
        <p:spPr>
          <a:xfrm>
            <a:off x="649261" y="385762"/>
            <a:ext cx="10614090" cy="1066800"/>
          </a:xfrm>
          <a:prstGeom prst="rect">
            <a:avLst/>
          </a:prstGeom>
        </p:spPr>
        <p:txBody>
          <a:bodyPr lIns="0" tIns="0" rIns="0" bIns="0" rtlCol="0" anchor="t">
            <a:spAutoFit/>
          </a:bodyPr>
          <a:lstStyle/>
          <a:p>
            <a:pPr>
              <a:lnSpc>
                <a:spcPts val="8400"/>
              </a:lnSpc>
              <a:spcBef>
                <a:spcPct val="0"/>
              </a:spcBef>
            </a:pPr>
            <a:r>
              <a:rPr lang="en-US" sz="7000" spc="-70">
                <a:solidFill>
                  <a:srgbClr val="004651"/>
                </a:solidFill>
                <a:latin typeface="Anton"/>
              </a:rPr>
              <a:t>Professional condition trend</a:t>
            </a:r>
          </a:p>
        </p:txBody>
      </p:sp>
      <p:sp>
        <p:nvSpPr>
          <p:cNvPr id="8" name="TextBox 8"/>
          <p:cNvSpPr txBox="1"/>
          <p:nvPr/>
        </p:nvSpPr>
        <p:spPr>
          <a:xfrm>
            <a:off x="649261" y="1527749"/>
            <a:ext cx="14883789" cy="1608455"/>
          </a:xfrm>
          <a:prstGeom prst="rect">
            <a:avLst/>
          </a:prstGeom>
        </p:spPr>
        <p:txBody>
          <a:bodyPr lIns="0" tIns="0" rIns="0" bIns="0" rtlCol="0" anchor="t">
            <a:spAutoFit/>
          </a:bodyPr>
          <a:lstStyle/>
          <a:p>
            <a:pPr algn="just">
              <a:lnSpc>
                <a:spcPts val="3219"/>
              </a:lnSpc>
            </a:pPr>
            <a:r>
              <a:rPr lang="en-US" sz="2299">
                <a:solidFill>
                  <a:srgbClr val="000000"/>
                </a:solidFill>
                <a:latin typeface="Arimo"/>
              </a:rPr>
              <a:t>Line chart is the most used chart as it is very useful for showing trends over time. </a:t>
            </a:r>
          </a:p>
          <a:p>
            <a:pPr algn="just">
              <a:lnSpc>
                <a:spcPts val="3219"/>
              </a:lnSpc>
            </a:pPr>
            <a:r>
              <a:rPr lang="en-US" sz="2299">
                <a:solidFill>
                  <a:srgbClr val="000000"/>
                </a:solidFill>
                <a:latin typeface="Arimo"/>
              </a:rPr>
              <a:t>The occupational condition trend shows the trend of various conditions with the ability to filter by gender, region, and professional condition.</a:t>
            </a:r>
          </a:p>
          <a:p>
            <a:pPr algn="just">
              <a:lnSpc>
                <a:spcPts val="3219"/>
              </a:lnSpc>
            </a:pPr>
            <a:endParaRPr lang="en-US" sz="2299">
              <a:solidFill>
                <a:srgbClr val="000000"/>
              </a:solidFill>
              <a:latin typeface="Arim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1361424" y="4800506"/>
            <a:ext cx="13459464" cy="5205599"/>
          </a:xfrm>
          <a:custGeom>
            <a:avLst/>
            <a:gdLst/>
            <a:ahLst/>
            <a:cxnLst/>
            <a:rect l="l" t="t" r="r" b="b"/>
            <a:pathLst>
              <a:path w="13459464" h="5205599">
                <a:moveTo>
                  <a:pt x="0" y="0"/>
                </a:moveTo>
                <a:lnTo>
                  <a:pt x="13459464" y="0"/>
                </a:lnTo>
                <a:lnTo>
                  <a:pt x="13459464" y="5205598"/>
                </a:lnTo>
                <a:lnTo>
                  <a:pt x="0" y="5205598"/>
                </a:lnTo>
                <a:lnTo>
                  <a:pt x="0" y="0"/>
                </a:lnTo>
                <a:close/>
              </a:path>
            </a:pathLst>
          </a:custGeom>
          <a:blipFill>
            <a:blip r:embed="rId2"/>
            <a:stretch>
              <a:fillRect b="-61598"/>
            </a:stretch>
          </a:blipFill>
        </p:spPr>
      </p:sp>
      <p:sp>
        <p:nvSpPr>
          <p:cNvPr id="7" name="TextBox 7"/>
          <p:cNvSpPr txBox="1"/>
          <p:nvPr/>
        </p:nvSpPr>
        <p:spPr>
          <a:xfrm>
            <a:off x="649261" y="385762"/>
            <a:ext cx="12195086" cy="2133600"/>
          </a:xfrm>
          <a:prstGeom prst="rect">
            <a:avLst/>
          </a:prstGeom>
        </p:spPr>
        <p:txBody>
          <a:bodyPr lIns="0" tIns="0" rIns="0" bIns="0" rtlCol="0" anchor="t">
            <a:spAutoFit/>
          </a:bodyPr>
          <a:lstStyle/>
          <a:p>
            <a:pPr>
              <a:lnSpc>
                <a:spcPts val="8400"/>
              </a:lnSpc>
            </a:pPr>
            <a:r>
              <a:rPr lang="en-US" sz="7000" spc="-70">
                <a:solidFill>
                  <a:srgbClr val="004651"/>
                </a:solidFill>
                <a:latin typeface="Anton"/>
              </a:rPr>
              <a:t>Professional condition bar chart</a:t>
            </a:r>
          </a:p>
          <a:p>
            <a:pPr>
              <a:lnSpc>
                <a:spcPts val="8400"/>
              </a:lnSpc>
              <a:spcBef>
                <a:spcPct val="0"/>
              </a:spcBef>
            </a:pPr>
            <a:endParaRPr lang="en-US" sz="7000" spc="-70">
              <a:solidFill>
                <a:srgbClr val="004651"/>
              </a:solidFill>
              <a:latin typeface="Anton"/>
            </a:endParaRPr>
          </a:p>
        </p:txBody>
      </p:sp>
      <p:sp>
        <p:nvSpPr>
          <p:cNvPr id="8" name="TextBox 8"/>
          <p:cNvSpPr txBox="1"/>
          <p:nvPr/>
        </p:nvSpPr>
        <p:spPr>
          <a:xfrm>
            <a:off x="649261" y="1527749"/>
            <a:ext cx="14883789" cy="2808605"/>
          </a:xfrm>
          <a:prstGeom prst="rect">
            <a:avLst/>
          </a:prstGeom>
        </p:spPr>
        <p:txBody>
          <a:bodyPr lIns="0" tIns="0" rIns="0" bIns="0" rtlCol="0" anchor="t">
            <a:spAutoFit/>
          </a:bodyPr>
          <a:lstStyle/>
          <a:p>
            <a:pPr algn="just">
              <a:lnSpc>
                <a:spcPts val="3219"/>
              </a:lnSpc>
            </a:pPr>
            <a:r>
              <a:rPr lang="en-US" sz="2299">
                <a:solidFill>
                  <a:srgbClr val="000000"/>
                </a:solidFill>
                <a:latin typeface="Arimo"/>
              </a:rPr>
              <a:t>By using the bar chart, we can compare professional conditions across regions or autonomous provinces. The graph can be filtered by gender, year, and professional condition.</a:t>
            </a:r>
          </a:p>
          <a:p>
            <a:pPr algn="just">
              <a:lnSpc>
                <a:spcPts val="3219"/>
              </a:lnSpc>
            </a:pPr>
            <a:r>
              <a:rPr lang="en-US" sz="2299">
                <a:solidFill>
                  <a:srgbClr val="000000"/>
                </a:solidFill>
                <a:latin typeface="Arimo"/>
              </a:rPr>
              <a:t>A horizontal bar graph may be preferred over other types of graphs, such as the vertical bar graph, for a few reasons. First, horizontal bars may be easier to read and compare than vertical bars because the length of the bars is horizontally aligned and comparison between bars is easier. Also, a horizontal bar graph can be useful when you have many categories or variables to display, as horizontal bars can be organized over multiple rows without losing their readability.</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272272" y="4140626"/>
            <a:ext cx="11743456" cy="5117674"/>
          </a:xfrm>
          <a:custGeom>
            <a:avLst/>
            <a:gdLst/>
            <a:ahLst/>
            <a:cxnLst/>
            <a:rect l="l" t="t" r="r" b="b"/>
            <a:pathLst>
              <a:path w="11743456" h="5117674">
                <a:moveTo>
                  <a:pt x="0" y="0"/>
                </a:moveTo>
                <a:lnTo>
                  <a:pt x="11743456" y="0"/>
                </a:lnTo>
                <a:lnTo>
                  <a:pt x="11743456" y="5117674"/>
                </a:lnTo>
                <a:lnTo>
                  <a:pt x="0" y="5117674"/>
                </a:lnTo>
                <a:lnTo>
                  <a:pt x="0" y="0"/>
                </a:lnTo>
                <a:close/>
              </a:path>
            </a:pathLst>
          </a:custGeom>
          <a:blipFill>
            <a:blip r:embed="rId2"/>
            <a:stretch>
              <a:fillRect/>
            </a:stretch>
          </a:blipFill>
        </p:spPr>
      </p:sp>
      <p:sp>
        <p:nvSpPr>
          <p:cNvPr id="7" name="TextBox 7"/>
          <p:cNvSpPr txBox="1"/>
          <p:nvPr/>
        </p:nvSpPr>
        <p:spPr>
          <a:xfrm>
            <a:off x="649261" y="385762"/>
            <a:ext cx="12195086" cy="1066800"/>
          </a:xfrm>
          <a:prstGeom prst="rect">
            <a:avLst/>
          </a:prstGeom>
        </p:spPr>
        <p:txBody>
          <a:bodyPr lIns="0" tIns="0" rIns="0" bIns="0" rtlCol="0" anchor="t">
            <a:spAutoFit/>
          </a:bodyPr>
          <a:lstStyle/>
          <a:p>
            <a:pPr>
              <a:lnSpc>
                <a:spcPts val="8400"/>
              </a:lnSpc>
              <a:spcBef>
                <a:spcPct val="0"/>
              </a:spcBef>
            </a:pPr>
            <a:r>
              <a:rPr lang="en-US" sz="7000" spc="-70">
                <a:solidFill>
                  <a:srgbClr val="004651"/>
                </a:solidFill>
                <a:latin typeface="Anton"/>
              </a:rPr>
              <a:t>Number of professional conditions</a:t>
            </a:r>
          </a:p>
        </p:txBody>
      </p:sp>
      <p:sp>
        <p:nvSpPr>
          <p:cNvPr id="8" name="TextBox 8"/>
          <p:cNvSpPr txBox="1"/>
          <p:nvPr/>
        </p:nvSpPr>
        <p:spPr>
          <a:xfrm>
            <a:off x="649261" y="1527749"/>
            <a:ext cx="14883789" cy="2008505"/>
          </a:xfrm>
          <a:prstGeom prst="rect">
            <a:avLst/>
          </a:prstGeom>
        </p:spPr>
        <p:txBody>
          <a:bodyPr lIns="0" tIns="0" rIns="0" bIns="0" rtlCol="0" anchor="t">
            <a:spAutoFit/>
          </a:bodyPr>
          <a:lstStyle/>
          <a:p>
            <a:pPr algn="just">
              <a:lnSpc>
                <a:spcPts val="3219"/>
              </a:lnSpc>
            </a:pPr>
            <a:r>
              <a:rPr lang="en-US" sz="2299">
                <a:solidFill>
                  <a:srgbClr val="000000"/>
                </a:solidFill>
                <a:latin typeface="Arimo"/>
              </a:rPr>
              <a:t>This sheet tells us the data not percentages but numbers of occupational conditions, filtered by year, region, and gender. </a:t>
            </a:r>
          </a:p>
          <a:p>
            <a:pPr algn="just">
              <a:lnSpc>
                <a:spcPts val="3219"/>
              </a:lnSpc>
            </a:pPr>
            <a:r>
              <a:rPr lang="en-US" sz="2299">
                <a:solidFill>
                  <a:srgbClr val="000000"/>
                </a:solidFill>
                <a:latin typeface="Arimo Bold"/>
              </a:rPr>
              <a:t>Employed +Unemployed = Labor force</a:t>
            </a:r>
          </a:p>
          <a:p>
            <a:pPr algn="just">
              <a:lnSpc>
                <a:spcPts val="3219"/>
              </a:lnSpc>
            </a:pPr>
            <a:r>
              <a:rPr lang="en-US" sz="2299">
                <a:solidFill>
                  <a:srgbClr val="000000"/>
                </a:solidFill>
                <a:latin typeface="Arimo Bold"/>
              </a:rPr>
              <a:t>Gray zone of the inactivity + people not available = Inactivity</a:t>
            </a:r>
          </a:p>
          <a:p>
            <a:pPr algn="just">
              <a:lnSpc>
                <a:spcPts val="3219"/>
              </a:lnSpc>
            </a:pPr>
            <a:endParaRPr lang="en-US" sz="2299">
              <a:solidFill>
                <a:srgbClr val="000000"/>
              </a:solidFill>
              <a:latin typeface="Arimo Bo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2718342" y="1874803"/>
            <a:ext cx="12870367" cy="7751804"/>
          </a:xfrm>
          <a:custGeom>
            <a:avLst/>
            <a:gdLst/>
            <a:ahLst/>
            <a:cxnLst/>
            <a:rect l="l" t="t" r="r" b="b"/>
            <a:pathLst>
              <a:path w="12870367" h="7751804">
                <a:moveTo>
                  <a:pt x="0" y="0"/>
                </a:moveTo>
                <a:lnTo>
                  <a:pt x="12870366" y="0"/>
                </a:lnTo>
                <a:lnTo>
                  <a:pt x="12870366" y="7751804"/>
                </a:lnTo>
                <a:lnTo>
                  <a:pt x="0" y="7751804"/>
                </a:lnTo>
                <a:lnTo>
                  <a:pt x="0" y="0"/>
                </a:lnTo>
                <a:close/>
              </a:path>
            </a:pathLst>
          </a:custGeom>
          <a:blipFill>
            <a:blip r:embed="rId2"/>
            <a:stretch>
              <a:fillRect b="-3769"/>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DASHBOARDS 2</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8497" y="2545716"/>
            <a:ext cx="13455933" cy="5138417"/>
          </a:xfrm>
          <a:prstGeom prst="rect">
            <a:avLst/>
          </a:prstGeom>
        </p:spPr>
        <p:txBody>
          <a:bodyPr lIns="0" tIns="0" rIns="0" bIns="0" rtlCol="0" anchor="t">
            <a:spAutoFit/>
          </a:bodyPr>
          <a:lstStyle/>
          <a:p>
            <a:pPr algn="just">
              <a:lnSpc>
                <a:spcPts val="3430"/>
              </a:lnSpc>
            </a:pPr>
            <a:r>
              <a:rPr lang="en-US" sz="2450">
                <a:solidFill>
                  <a:srgbClr val="000000"/>
                </a:solidFill>
                <a:latin typeface="Arimo"/>
              </a:rPr>
              <a:t>The second dashboard analyzes the </a:t>
            </a:r>
            <a:r>
              <a:rPr lang="en-US" sz="2450">
                <a:solidFill>
                  <a:srgbClr val="000000"/>
                </a:solidFill>
                <a:latin typeface="Arimo Bold"/>
              </a:rPr>
              <a:t>Education</a:t>
            </a:r>
            <a:r>
              <a:rPr lang="en-US" sz="2450">
                <a:solidFill>
                  <a:srgbClr val="000000"/>
                </a:solidFill>
                <a:latin typeface="Arimo"/>
              </a:rPr>
              <a:t> by regions and its compositions; it contains the following sheets: </a:t>
            </a:r>
            <a:r>
              <a:rPr lang="en-US" sz="2450">
                <a:solidFill>
                  <a:srgbClr val="000000"/>
                </a:solidFill>
                <a:latin typeface="Arimo Bold"/>
              </a:rPr>
              <a:t>education info map, education info trend, education tree map, and finally a comparison between regions.</a:t>
            </a:r>
          </a:p>
          <a:p>
            <a:pPr algn="just">
              <a:lnSpc>
                <a:spcPts val="3430"/>
              </a:lnSpc>
            </a:pPr>
            <a:r>
              <a:rPr lang="en-US" sz="2450">
                <a:solidFill>
                  <a:srgbClr val="000000"/>
                </a:solidFill>
                <a:latin typeface="Arimo"/>
              </a:rPr>
              <a:t>The following filters are available in the dashboard:</a:t>
            </a:r>
          </a:p>
          <a:p>
            <a:pPr marL="528977" lvl="1" indent="-264488" algn="just">
              <a:lnSpc>
                <a:spcPts val="3430"/>
              </a:lnSpc>
              <a:buFont typeface="Arial"/>
              <a:buChar char="•"/>
            </a:pPr>
            <a:r>
              <a:rPr lang="en-US" sz="2450">
                <a:solidFill>
                  <a:srgbClr val="000000"/>
                </a:solidFill>
                <a:latin typeface="Arimo"/>
              </a:rPr>
              <a:t>The </a:t>
            </a:r>
            <a:r>
              <a:rPr lang="en-US" sz="2450">
                <a:solidFill>
                  <a:srgbClr val="000000"/>
                </a:solidFill>
                <a:latin typeface="Arimo Bold"/>
              </a:rPr>
              <a:t>"Year" filter</a:t>
            </a:r>
            <a:r>
              <a:rPr lang="en-US" sz="2450">
                <a:solidFill>
                  <a:srgbClr val="000000"/>
                </a:solidFill>
                <a:latin typeface="Arimo"/>
              </a:rPr>
              <a:t>, located in the upper right corner, displays all data for the selected year.</a:t>
            </a:r>
          </a:p>
          <a:p>
            <a:pPr marL="528977" lvl="1" indent="-264488" algn="just">
              <a:lnSpc>
                <a:spcPts val="3430"/>
              </a:lnSpc>
              <a:buFont typeface="Arial"/>
              <a:buChar char="•"/>
            </a:pPr>
            <a:r>
              <a:rPr lang="en-US" sz="2450">
                <a:solidFill>
                  <a:srgbClr val="000000"/>
                </a:solidFill>
                <a:latin typeface="Arimo"/>
              </a:rPr>
              <a:t>The </a:t>
            </a:r>
            <a:r>
              <a:rPr lang="en-US" sz="2450">
                <a:solidFill>
                  <a:srgbClr val="000000"/>
                </a:solidFill>
                <a:latin typeface="Arimo Bold"/>
              </a:rPr>
              <a:t>“education” filter</a:t>
            </a:r>
            <a:r>
              <a:rPr lang="en-US" sz="2450">
                <a:solidFill>
                  <a:srgbClr val="000000"/>
                </a:solidFill>
                <a:latin typeface="Arimo"/>
              </a:rPr>
              <a:t> allows the user to view the data collected for each individual type of education.</a:t>
            </a:r>
          </a:p>
          <a:p>
            <a:pPr marL="528977" lvl="1" indent="-264488" algn="just">
              <a:lnSpc>
                <a:spcPts val="3430"/>
              </a:lnSpc>
              <a:buFont typeface="Arial"/>
              <a:buChar char="•"/>
            </a:pPr>
            <a:r>
              <a:rPr lang="en-US" sz="2450">
                <a:solidFill>
                  <a:srgbClr val="000000"/>
                </a:solidFill>
                <a:latin typeface="Arimo"/>
              </a:rPr>
              <a:t>The </a:t>
            </a:r>
            <a:r>
              <a:rPr lang="en-US" sz="2450">
                <a:solidFill>
                  <a:srgbClr val="000000"/>
                </a:solidFill>
                <a:latin typeface="Arimo Bold"/>
              </a:rPr>
              <a:t>sheet ’Education Map’</a:t>
            </a:r>
            <a:r>
              <a:rPr lang="en-US" sz="2450">
                <a:solidFill>
                  <a:srgbClr val="000000"/>
                </a:solidFill>
                <a:latin typeface="Arimo"/>
              </a:rPr>
              <a:t> is also used as filter; through it is indeed possible to view data related to the selected region, or autonomous province. </a:t>
            </a:r>
          </a:p>
          <a:p>
            <a:pPr marL="528977" lvl="1" indent="-264488" algn="just">
              <a:lnSpc>
                <a:spcPts val="3430"/>
              </a:lnSpc>
              <a:spcBef>
                <a:spcPct val="0"/>
              </a:spcBef>
              <a:buFont typeface="Arial"/>
              <a:buChar char="•"/>
            </a:pPr>
            <a:r>
              <a:rPr lang="en-US" sz="2450">
                <a:solidFill>
                  <a:srgbClr val="000000"/>
                </a:solidFill>
                <a:latin typeface="Arimo"/>
              </a:rPr>
              <a:t>The </a:t>
            </a:r>
            <a:r>
              <a:rPr lang="en-US" sz="2450">
                <a:solidFill>
                  <a:srgbClr val="000000"/>
                </a:solidFill>
                <a:latin typeface="Arimo Bold"/>
              </a:rPr>
              <a:t>“Gender” filter </a:t>
            </a:r>
            <a:r>
              <a:rPr lang="en-US" sz="2450">
                <a:solidFill>
                  <a:srgbClr val="000000"/>
                </a:solidFill>
                <a:latin typeface="Arimo"/>
              </a:rPr>
              <a:t>shows data from women, men, or the total. Women's data is calculated on the total of women, same for men, however, for total is calculated on the sum of both sexes.</a:t>
            </a:r>
          </a:p>
        </p:txBody>
      </p:sp>
      <p:sp>
        <p:nvSpPr>
          <p:cNvPr id="3" name="TextBox 3"/>
          <p:cNvSpPr txBox="1"/>
          <p:nvPr/>
        </p:nvSpPr>
        <p:spPr>
          <a:xfrm>
            <a:off x="648497" y="1038225"/>
            <a:ext cx="13455933"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DASHBOARDS 2</a:t>
            </a:r>
          </a:p>
        </p:txBody>
      </p:sp>
      <p:grpSp>
        <p:nvGrpSpPr>
          <p:cNvPr id="4" name="Group 4"/>
          <p:cNvGrpSpPr/>
          <p:nvPr/>
        </p:nvGrpSpPr>
        <p:grpSpPr>
          <a:xfrm>
            <a:off x="648497" y="9442068"/>
            <a:ext cx="380203" cy="329258"/>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6799111" y="2687862"/>
            <a:ext cx="2977778" cy="2578770"/>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8" name="Group 8"/>
          <p:cNvGrpSpPr/>
          <p:nvPr/>
        </p:nvGrpSpPr>
        <p:grpSpPr>
          <a:xfrm>
            <a:off x="13660090" y="-135282"/>
            <a:ext cx="4201515" cy="3638531"/>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0" name="Group 10"/>
          <p:cNvGrpSpPr/>
          <p:nvPr/>
        </p:nvGrpSpPr>
        <p:grpSpPr>
          <a:xfrm>
            <a:off x="13243939" y="-956153"/>
            <a:ext cx="2481390" cy="2148895"/>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8497" y="1917301"/>
            <a:ext cx="13455933" cy="2566667"/>
          </a:xfrm>
          <a:prstGeom prst="rect">
            <a:avLst/>
          </a:prstGeom>
        </p:spPr>
        <p:txBody>
          <a:bodyPr lIns="0" tIns="0" rIns="0" bIns="0" rtlCol="0" anchor="t">
            <a:spAutoFit/>
          </a:bodyPr>
          <a:lstStyle/>
          <a:p>
            <a:pPr algn="just">
              <a:lnSpc>
                <a:spcPts val="3430"/>
              </a:lnSpc>
            </a:pPr>
            <a:r>
              <a:rPr lang="en-US" sz="2450">
                <a:solidFill>
                  <a:srgbClr val="000000"/>
                </a:solidFill>
                <a:latin typeface="Arimo"/>
              </a:rPr>
              <a:t>The </a:t>
            </a:r>
            <a:r>
              <a:rPr lang="en-US" sz="2450">
                <a:solidFill>
                  <a:srgbClr val="000000"/>
                </a:solidFill>
                <a:latin typeface="Arimo Bold"/>
              </a:rPr>
              <a:t>tree-map</a:t>
            </a:r>
            <a:r>
              <a:rPr lang="en-US" sz="2450">
                <a:solidFill>
                  <a:srgbClr val="000000"/>
                </a:solidFill>
                <a:latin typeface="Arimo"/>
              </a:rPr>
              <a:t> functions as a visualization composed of nested rectangles. </a:t>
            </a:r>
          </a:p>
          <a:p>
            <a:pPr algn="just">
              <a:lnSpc>
                <a:spcPts val="3430"/>
              </a:lnSpc>
            </a:pPr>
            <a:r>
              <a:rPr lang="en-US" sz="2450">
                <a:solidFill>
                  <a:srgbClr val="000000"/>
                </a:solidFill>
                <a:latin typeface="Arimo"/>
              </a:rPr>
              <a:t>These rectangles represent certain categories within a selected dimension and are ordered in a hierarchy, or “tree.” Quantities and patterns can be compared and displayed in a limited chart space. Tree maps represent part to whole relationships.</a:t>
            </a:r>
          </a:p>
          <a:p>
            <a:pPr algn="just">
              <a:lnSpc>
                <a:spcPts val="3430"/>
              </a:lnSpc>
              <a:spcBef>
                <a:spcPct val="0"/>
              </a:spcBef>
            </a:pPr>
            <a:r>
              <a:rPr lang="en-US" sz="2450">
                <a:solidFill>
                  <a:srgbClr val="000000"/>
                </a:solidFill>
                <a:latin typeface="Arimo"/>
              </a:rPr>
              <a:t>In this sheet we would represent how the education is divided in one region. The sheet should be filtered by region, gender, and year.</a:t>
            </a:r>
          </a:p>
        </p:txBody>
      </p:sp>
      <p:sp>
        <p:nvSpPr>
          <p:cNvPr id="3" name="TextBox 3"/>
          <p:cNvSpPr txBox="1"/>
          <p:nvPr/>
        </p:nvSpPr>
        <p:spPr>
          <a:xfrm>
            <a:off x="648497" y="588608"/>
            <a:ext cx="13455933"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Education tree map</a:t>
            </a:r>
          </a:p>
        </p:txBody>
      </p:sp>
      <p:grpSp>
        <p:nvGrpSpPr>
          <p:cNvPr id="4" name="Group 4"/>
          <p:cNvGrpSpPr/>
          <p:nvPr/>
        </p:nvGrpSpPr>
        <p:grpSpPr>
          <a:xfrm>
            <a:off x="648497" y="9442068"/>
            <a:ext cx="380203" cy="329258"/>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6799111" y="2687862"/>
            <a:ext cx="2977778" cy="2578770"/>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8" name="Group 8"/>
          <p:cNvGrpSpPr/>
          <p:nvPr/>
        </p:nvGrpSpPr>
        <p:grpSpPr>
          <a:xfrm>
            <a:off x="13660090" y="-135282"/>
            <a:ext cx="4201515" cy="3638531"/>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0" name="Group 10"/>
          <p:cNvGrpSpPr/>
          <p:nvPr/>
        </p:nvGrpSpPr>
        <p:grpSpPr>
          <a:xfrm>
            <a:off x="13243939" y="-956153"/>
            <a:ext cx="2481390" cy="2148895"/>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2" name="Freeform 12"/>
          <p:cNvSpPr/>
          <p:nvPr/>
        </p:nvSpPr>
        <p:spPr>
          <a:xfrm>
            <a:off x="4348947" y="4620708"/>
            <a:ext cx="9590105" cy="5497663"/>
          </a:xfrm>
          <a:custGeom>
            <a:avLst/>
            <a:gdLst/>
            <a:ahLst/>
            <a:cxnLst/>
            <a:rect l="l" t="t" r="r" b="b"/>
            <a:pathLst>
              <a:path w="9590105" h="5497663">
                <a:moveTo>
                  <a:pt x="0" y="0"/>
                </a:moveTo>
                <a:lnTo>
                  <a:pt x="9590106" y="0"/>
                </a:lnTo>
                <a:lnTo>
                  <a:pt x="9590106" y="5497663"/>
                </a:lnTo>
                <a:lnTo>
                  <a:pt x="0" y="5497663"/>
                </a:lnTo>
                <a:lnTo>
                  <a:pt x="0" y="0"/>
                </a:lnTo>
                <a:close/>
              </a:path>
            </a:pathLst>
          </a:custGeom>
          <a:blipFill>
            <a:blip r:embed="rId2"/>
            <a:stretch>
              <a:fillRect b="-9024"/>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1221907" y="2972249"/>
            <a:ext cx="12022032" cy="4501753"/>
          </a:xfrm>
          <a:prstGeom prst="rect">
            <a:avLst/>
          </a:prstGeom>
        </p:spPr>
        <p:txBody>
          <a:bodyPr lIns="0" tIns="0" rIns="0" bIns="0" rtlCol="0" anchor="t">
            <a:spAutoFit/>
          </a:bodyPr>
          <a:lstStyle/>
          <a:p>
            <a:pPr algn="just">
              <a:lnSpc>
                <a:spcPts val="3626"/>
              </a:lnSpc>
            </a:pPr>
            <a:r>
              <a:rPr lang="en-US" sz="2590">
                <a:solidFill>
                  <a:srgbClr val="000000"/>
                </a:solidFill>
                <a:latin typeface="Arimo"/>
              </a:rPr>
              <a:t>This report discusses the </a:t>
            </a:r>
            <a:r>
              <a:rPr lang="en-US" sz="2590">
                <a:solidFill>
                  <a:srgbClr val="000000"/>
                </a:solidFill>
                <a:latin typeface="Arimo Bold"/>
              </a:rPr>
              <a:t>occupational status </a:t>
            </a:r>
            <a:r>
              <a:rPr lang="en-US" sz="2590">
                <a:solidFill>
                  <a:srgbClr val="000000"/>
                </a:solidFill>
                <a:latin typeface="Arimo"/>
              </a:rPr>
              <a:t>in Italy from 2005 to 2020. </a:t>
            </a:r>
          </a:p>
          <a:p>
            <a:pPr algn="just">
              <a:lnSpc>
                <a:spcPts val="3626"/>
              </a:lnSpc>
            </a:pPr>
            <a:r>
              <a:rPr lang="en-US" sz="2590">
                <a:solidFill>
                  <a:srgbClr val="000000"/>
                </a:solidFill>
                <a:latin typeface="Arimo"/>
              </a:rPr>
              <a:t>The report focuses on the </a:t>
            </a:r>
            <a:r>
              <a:rPr lang="en-US" sz="2590">
                <a:solidFill>
                  <a:srgbClr val="000000"/>
                </a:solidFill>
                <a:latin typeface="Arimo Bold"/>
              </a:rPr>
              <a:t>employment rate and unemployment rate</a:t>
            </a:r>
            <a:r>
              <a:rPr lang="en-US" sz="2590">
                <a:solidFill>
                  <a:srgbClr val="000000"/>
                </a:solidFill>
                <a:latin typeface="Arimo"/>
              </a:rPr>
              <a:t> by gender and in each region, with a </a:t>
            </a:r>
            <a:r>
              <a:rPr lang="en-US" sz="2590">
                <a:solidFill>
                  <a:srgbClr val="000000"/>
                </a:solidFill>
                <a:latin typeface="Arimo Bold"/>
              </a:rPr>
              <a:t>focus on Sicily</a:t>
            </a:r>
            <a:r>
              <a:rPr lang="en-US" sz="2590">
                <a:solidFill>
                  <a:srgbClr val="000000"/>
                </a:solidFill>
                <a:latin typeface="Arimo"/>
              </a:rPr>
              <a:t>. </a:t>
            </a:r>
          </a:p>
          <a:p>
            <a:pPr algn="just">
              <a:lnSpc>
                <a:spcPts val="3626"/>
              </a:lnSpc>
            </a:pPr>
            <a:r>
              <a:rPr lang="en-US" sz="2590">
                <a:solidFill>
                  <a:srgbClr val="000000"/>
                </a:solidFill>
                <a:latin typeface="Arimo"/>
              </a:rPr>
              <a:t>From this general analysis we move on to a more specific one dealing with </a:t>
            </a:r>
            <a:r>
              <a:rPr lang="en-US" sz="2590">
                <a:solidFill>
                  <a:srgbClr val="000000"/>
                </a:solidFill>
                <a:latin typeface="Arimo Bold"/>
              </a:rPr>
              <a:t>Neets</a:t>
            </a:r>
            <a:r>
              <a:rPr lang="en-US" sz="2590">
                <a:solidFill>
                  <a:srgbClr val="000000"/>
                </a:solidFill>
                <a:latin typeface="Arimo"/>
              </a:rPr>
              <a:t>, that is, young people not working and not studying, and </a:t>
            </a:r>
            <a:r>
              <a:rPr lang="en-US" sz="2590">
                <a:solidFill>
                  <a:srgbClr val="000000"/>
                </a:solidFill>
                <a:latin typeface="Arimo Bold"/>
              </a:rPr>
              <a:t>youth employment</a:t>
            </a:r>
            <a:r>
              <a:rPr lang="en-US" sz="2590">
                <a:solidFill>
                  <a:srgbClr val="000000"/>
                </a:solidFill>
                <a:latin typeface="Arimo"/>
              </a:rPr>
              <a:t>. </a:t>
            </a:r>
          </a:p>
          <a:p>
            <a:pPr algn="just">
              <a:lnSpc>
                <a:spcPts val="3626"/>
              </a:lnSpc>
            </a:pPr>
            <a:r>
              <a:rPr lang="en-US" sz="2590">
                <a:solidFill>
                  <a:srgbClr val="000000"/>
                </a:solidFill>
                <a:latin typeface="Arimo"/>
              </a:rPr>
              <a:t>The approach used to calculate the various employment and unemployment rates is based on the total population aged 15 and over. </a:t>
            </a:r>
          </a:p>
          <a:p>
            <a:pPr algn="just">
              <a:lnSpc>
                <a:spcPts val="3626"/>
              </a:lnSpc>
            </a:pPr>
            <a:r>
              <a:rPr lang="en-US" sz="2590">
                <a:solidFill>
                  <a:srgbClr val="000000"/>
                </a:solidFill>
                <a:latin typeface="Arimo"/>
              </a:rPr>
              <a:t>Some factors such as education and some economic indicators such as GDP, GDP per capita and domestic labor income are related to the two rates mentioned. </a:t>
            </a:r>
          </a:p>
          <a:p>
            <a:pPr marL="0" lvl="0" indent="0">
              <a:lnSpc>
                <a:spcPts val="3066"/>
              </a:lnSpc>
              <a:spcBef>
                <a:spcPct val="0"/>
              </a:spcBef>
            </a:pPr>
            <a:endParaRPr lang="en-US" sz="2590">
              <a:solidFill>
                <a:srgbClr val="000000"/>
              </a:solidFill>
              <a:latin typeface="Arimo"/>
            </a:endParaRPr>
          </a:p>
        </p:txBody>
      </p:sp>
      <p:sp>
        <p:nvSpPr>
          <p:cNvPr id="3" name="TextBox 3"/>
          <p:cNvSpPr txBox="1"/>
          <p:nvPr/>
        </p:nvSpPr>
        <p:spPr>
          <a:xfrm>
            <a:off x="1028700" y="1028700"/>
            <a:ext cx="7596274"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INTRODUCTION</a:t>
            </a:r>
          </a:p>
        </p:txBody>
      </p:sp>
      <p:grpSp>
        <p:nvGrpSpPr>
          <p:cNvPr id="4" name="Group 4"/>
          <p:cNvGrpSpPr/>
          <p:nvPr/>
        </p:nvGrpSpPr>
        <p:grpSpPr>
          <a:xfrm>
            <a:off x="1031805" y="8198352"/>
            <a:ext cx="380203" cy="329258"/>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6799111" y="2687862"/>
            <a:ext cx="2977778" cy="2578770"/>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8" name="Group 8"/>
          <p:cNvGrpSpPr/>
          <p:nvPr/>
        </p:nvGrpSpPr>
        <p:grpSpPr>
          <a:xfrm>
            <a:off x="13660090" y="-135282"/>
            <a:ext cx="4201515" cy="3638531"/>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0" name="Group 10"/>
          <p:cNvGrpSpPr/>
          <p:nvPr/>
        </p:nvGrpSpPr>
        <p:grpSpPr>
          <a:xfrm>
            <a:off x="13243939" y="-956153"/>
            <a:ext cx="2481390" cy="2148895"/>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1028700" y="3775804"/>
            <a:ext cx="14974341" cy="2645467"/>
          </a:xfrm>
          <a:custGeom>
            <a:avLst/>
            <a:gdLst/>
            <a:ahLst/>
            <a:cxnLst/>
            <a:rect l="l" t="t" r="r" b="b"/>
            <a:pathLst>
              <a:path w="14974341" h="2645467">
                <a:moveTo>
                  <a:pt x="0" y="0"/>
                </a:moveTo>
                <a:lnTo>
                  <a:pt x="14974341" y="0"/>
                </a:lnTo>
                <a:lnTo>
                  <a:pt x="14974341" y="2645467"/>
                </a:lnTo>
                <a:lnTo>
                  <a:pt x="0" y="2645467"/>
                </a:lnTo>
                <a:lnTo>
                  <a:pt x="0" y="0"/>
                </a:lnTo>
                <a:close/>
              </a:path>
            </a:pathLst>
          </a:custGeom>
          <a:blipFill>
            <a:blip r:embed="rId2"/>
            <a:stretch>
              <a:fillRect/>
            </a:stretch>
          </a:blipFill>
        </p:spPr>
      </p:sp>
      <p:sp>
        <p:nvSpPr>
          <p:cNvPr id="7" name="Freeform 7"/>
          <p:cNvSpPr/>
          <p:nvPr/>
        </p:nvSpPr>
        <p:spPr>
          <a:xfrm>
            <a:off x="1028700" y="6786841"/>
            <a:ext cx="14974341" cy="2645467"/>
          </a:xfrm>
          <a:custGeom>
            <a:avLst/>
            <a:gdLst/>
            <a:ahLst/>
            <a:cxnLst/>
            <a:rect l="l" t="t" r="r" b="b"/>
            <a:pathLst>
              <a:path w="14974341" h="2645467">
                <a:moveTo>
                  <a:pt x="0" y="0"/>
                </a:moveTo>
                <a:lnTo>
                  <a:pt x="14974341" y="0"/>
                </a:lnTo>
                <a:lnTo>
                  <a:pt x="14974341" y="2645467"/>
                </a:lnTo>
                <a:lnTo>
                  <a:pt x="0" y="2645467"/>
                </a:lnTo>
                <a:lnTo>
                  <a:pt x="0" y="0"/>
                </a:lnTo>
                <a:close/>
              </a:path>
            </a:pathLst>
          </a:custGeom>
          <a:blipFill>
            <a:blip r:embed="rId3"/>
            <a:stretch>
              <a:fillRect/>
            </a:stretch>
          </a:blipFill>
        </p:spPr>
      </p:sp>
      <p:sp>
        <p:nvSpPr>
          <p:cNvPr id="8" name="TextBox 8"/>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DATA STORY</a:t>
            </a:r>
          </a:p>
        </p:txBody>
      </p:sp>
      <p:sp>
        <p:nvSpPr>
          <p:cNvPr id="9" name="TextBox 9"/>
          <p:cNvSpPr txBox="1"/>
          <p:nvPr/>
        </p:nvSpPr>
        <p:spPr>
          <a:xfrm>
            <a:off x="888555" y="2056862"/>
            <a:ext cx="13455933" cy="128079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Using the data story, we want to summarize the milestones of the analysis carried out with the dashboards, step by step. In the first story, you can see trends in employment status by region and by status. The three graphs show the various genders respectively: male, female, and total.</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761948" y="3337654"/>
            <a:ext cx="10764103" cy="6465710"/>
          </a:xfrm>
          <a:custGeom>
            <a:avLst/>
            <a:gdLst/>
            <a:ahLst/>
            <a:cxnLst/>
            <a:rect l="l" t="t" r="r" b="b"/>
            <a:pathLst>
              <a:path w="10764103" h="6465710">
                <a:moveTo>
                  <a:pt x="0" y="0"/>
                </a:moveTo>
                <a:lnTo>
                  <a:pt x="10764104" y="0"/>
                </a:lnTo>
                <a:lnTo>
                  <a:pt x="10764104" y="6465710"/>
                </a:lnTo>
                <a:lnTo>
                  <a:pt x="0" y="6465710"/>
                </a:lnTo>
                <a:lnTo>
                  <a:pt x="0" y="0"/>
                </a:lnTo>
                <a:close/>
              </a:path>
            </a:pathLst>
          </a:custGeom>
          <a:blipFill>
            <a:blip r:embed="rId2"/>
            <a:stretch>
              <a:fillRect b="-4049"/>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I story</a:t>
            </a:r>
          </a:p>
        </p:txBody>
      </p:sp>
      <p:sp>
        <p:nvSpPr>
          <p:cNvPr id="8" name="TextBox 8"/>
          <p:cNvSpPr txBox="1"/>
          <p:nvPr/>
        </p:nvSpPr>
        <p:spPr>
          <a:xfrm>
            <a:off x="867475" y="1750001"/>
            <a:ext cx="14692887" cy="128079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Here are trends in the employment, unemployment and labor force rates, compared to the total population in the workforce (15 years and older) in Italy. It is possible to filter them by gender. Also by clicking on the graph you can see the number expressed in millions.</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2577387" y="3337654"/>
            <a:ext cx="11273064" cy="6729448"/>
          </a:xfrm>
          <a:custGeom>
            <a:avLst/>
            <a:gdLst/>
            <a:ahLst/>
            <a:cxnLst/>
            <a:rect l="l" t="t" r="r" b="b"/>
            <a:pathLst>
              <a:path w="11273064" h="6729448">
                <a:moveTo>
                  <a:pt x="0" y="0"/>
                </a:moveTo>
                <a:lnTo>
                  <a:pt x="11273064" y="0"/>
                </a:lnTo>
                <a:lnTo>
                  <a:pt x="11273064" y="6729448"/>
                </a:lnTo>
                <a:lnTo>
                  <a:pt x="0" y="6729448"/>
                </a:lnTo>
                <a:lnTo>
                  <a:pt x="0" y="0"/>
                </a:lnTo>
                <a:close/>
              </a:path>
            </a:pathLst>
          </a:custGeom>
          <a:blipFill>
            <a:blip r:embed="rId2"/>
            <a:stretch>
              <a:fillRect b="-4699"/>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II story</a:t>
            </a:r>
          </a:p>
        </p:txBody>
      </p:sp>
      <p:sp>
        <p:nvSpPr>
          <p:cNvPr id="8" name="TextBox 8"/>
          <p:cNvSpPr txBox="1"/>
          <p:nvPr/>
        </p:nvSpPr>
        <p:spPr>
          <a:xfrm>
            <a:off x="867475" y="1750001"/>
            <a:ext cx="14692887" cy="128079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This story answers the first question: what is the trend of various occupational statuses by regions? Having said that, surely you will have a clear idea of how they move over time and the critical issues there are between north vs. south-central.</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224160" y="2750213"/>
            <a:ext cx="11839681" cy="7131023"/>
          </a:xfrm>
          <a:custGeom>
            <a:avLst/>
            <a:gdLst/>
            <a:ahLst/>
            <a:cxnLst/>
            <a:rect l="l" t="t" r="r" b="b"/>
            <a:pathLst>
              <a:path w="11839681" h="7131023">
                <a:moveTo>
                  <a:pt x="0" y="0"/>
                </a:moveTo>
                <a:lnTo>
                  <a:pt x="11839680" y="0"/>
                </a:lnTo>
                <a:lnTo>
                  <a:pt x="11839680" y="7131023"/>
                </a:lnTo>
                <a:lnTo>
                  <a:pt x="0" y="7131023"/>
                </a:lnTo>
                <a:lnTo>
                  <a:pt x="0" y="0"/>
                </a:lnTo>
                <a:close/>
              </a:path>
            </a:pathLst>
          </a:custGeom>
          <a:blipFill>
            <a:blip r:embed="rId2"/>
            <a:stretch>
              <a:fillRect b="-3769"/>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III story</a:t>
            </a:r>
          </a:p>
        </p:txBody>
      </p:sp>
      <p:sp>
        <p:nvSpPr>
          <p:cNvPr id="8" name="TextBox 8"/>
          <p:cNvSpPr txBox="1"/>
          <p:nvPr/>
        </p:nvSpPr>
        <p:spPr>
          <a:xfrm>
            <a:off x="867475" y="1614488"/>
            <a:ext cx="14692887" cy="852167"/>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The other trends of various professional conditions such as inactives, gray zone of inactivity, not seeking and unwilling to work.</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773991" y="4800506"/>
            <a:ext cx="9202305" cy="5525868"/>
          </a:xfrm>
          <a:custGeom>
            <a:avLst/>
            <a:gdLst/>
            <a:ahLst/>
            <a:cxnLst/>
            <a:rect l="l" t="t" r="r" b="b"/>
            <a:pathLst>
              <a:path w="9202305" h="5525868">
                <a:moveTo>
                  <a:pt x="0" y="0"/>
                </a:moveTo>
                <a:lnTo>
                  <a:pt x="9202305" y="0"/>
                </a:lnTo>
                <a:lnTo>
                  <a:pt x="9202305" y="5525868"/>
                </a:lnTo>
                <a:lnTo>
                  <a:pt x="0" y="5525868"/>
                </a:lnTo>
                <a:lnTo>
                  <a:pt x="0" y="0"/>
                </a:lnTo>
                <a:close/>
              </a:path>
            </a:pathLst>
          </a:custGeom>
          <a:blipFill>
            <a:blip r:embed="rId2"/>
            <a:stretch>
              <a:fillRect b="-4082"/>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IV story</a:t>
            </a:r>
          </a:p>
        </p:txBody>
      </p:sp>
      <p:sp>
        <p:nvSpPr>
          <p:cNvPr id="8" name="TextBox 8"/>
          <p:cNvSpPr txBox="1"/>
          <p:nvPr/>
        </p:nvSpPr>
        <p:spPr>
          <a:xfrm>
            <a:off x="1028700" y="1614488"/>
            <a:ext cx="14692887" cy="299529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This story answers the question about the trend. It is true that there have been ups and downs in various professional conditions, but what direction is the trend moving in? Here you can see the trend by region, gender, and occupational condition. The labor force filter along with female is interesting. The trend is almost always increasing for each region. This gives us a sense of the changes taking place within the labor market. This same trend is also reflected in the female employment rate. Opposite trend is for men. Instead, the trend that includes both is often negative. The latter makes us understand how still the employment rate is mostly influenced by men than by women.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324794" y="3661908"/>
            <a:ext cx="11021635" cy="6625092"/>
          </a:xfrm>
          <a:custGeom>
            <a:avLst/>
            <a:gdLst/>
            <a:ahLst/>
            <a:cxnLst/>
            <a:rect l="l" t="t" r="r" b="b"/>
            <a:pathLst>
              <a:path w="11021635" h="6625092">
                <a:moveTo>
                  <a:pt x="0" y="0"/>
                </a:moveTo>
                <a:lnTo>
                  <a:pt x="11021635" y="0"/>
                </a:lnTo>
                <a:lnTo>
                  <a:pt x="11021635" y="6625092"/>
                </a:lnTo>
                <a:lnTo>
                  <a:pt x="0" y="6625092"/>
                </a:lnTo>
                <a:lnTo>
                  <a:pt x="0" y="0"/>
                </a:lnTo>
                <a:close/>
              </a:path>
            </a:pathLst>
          </a:custGeom>
          <a:blipFill>
            <a:blip r:embed="rId2"/>
            <a:stretch>
              <a:fillRect b="-3976"/>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V story</a:t>
            </a:r>
          </a:p>
        </p:txBody>
      </p:sp>
      <p:sp>
        <p:nvSpPr>
          <p:cNvPr id="8" name="TextBox 8"/>
          <p:cNvSpPr txBox="1"/>
          <p:nvPr/>
        </p:nvSpPr>
        <p:spPr>
          <a:xfrm>
            <a:off x="1028700" y="1817653"/>
            <a:ext cx="14692887" cy="1709417"/>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This story shows the graph of Neets by gender and region. From here, you can see the trend for each individual region. Unanimously, it can be said that they are increasing in each region for both women and men. They are certainly increasing at different rates. Very negative result for southern Italy, more contained the phenomenon in the north.</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324794" y="3298281"/>
            <a:ext cx="11638412" cy="6988719"/>
          </a:xfrm>
          <a:custGeom>
            <a:avLst/>
            <a:gdLst/>
            <a:ahLst/>
            <a:cxnLst/>
            <a:rect l="l" t="t" r="r" b="b"/>
            <a:pathLst>
              <a:path w="11638412" h="6988719">
                <a:moveTo>
                  <a:pt x="0" y="0"/>
                </a:moveTo>
                <a:lnTo>
                  <a:pt x="11638412" y="0"/>
                </a:lnTo>
                <a:lnTo>
                  <a:pt x="11638412" y="6988719"/>
                </a:lnTo>
                <a:lnTo>
                  <a:pt x="0" y="6988719"/>
                </a:lnTo>
                <a:lnTo>
                  <a:pt x="0" y="0"/>
                </a:lnTo>
                <a:close/>
              </a:path>
            </a:pathLst>
          </a:custGeom>
          <a:blipFill>
            <a:blip r:embed="rId2"/>
            <a:stretch>
              <a:fillRect b="-4082"/>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VI story</a:t>
            </a:r>
          </a:p>
        </p:txBody>
      </p:sp>
      <p:sp>
        <p:nvSpPr>
          <p:cNvPr id="8" name="TextBox 8"/>
          <p:cNvSpPr txBox="1"/>
          <p:nvPr/>
        </p:nvSpPr>
        <p:spPr>
          <a:xfrm>
            <a:off x="1028700" y="1817653"/>
            <a:ext cx="14692887" cy="1709417"/>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Instead, in this story we have the graph showing us the trend of youth employment (18-29 years old) by gender and region. If Neets increase as a result youth employment will drop. But what are the causes? From the worksheet you can change regions and gender, but unanimously there is a downward trend, everywhere.</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2486514" y="3337654"/>
            <a:ext cx="12712992" cy="6390573"/>
          </a:xfrm>
          <a:custGeom>
            <a:avLst/>
            <a:gdLst/>
            <a:ahLst/>
            <a:cxnLst/>
            <a:rect l="l" t="t" r="r" b="b"/>
            <a:pathLst>
              <a:path w="12712992" h="6390573">
                <a:moveTo>
                  <a:pt x="0" y="0"/>
                </a:moveTo>
                <a:lnTo>
                  <a:pt x="12712992" y="0"/>
                </a:lnTo>
                <a:lnTo>
                  <a:pt x="12712992" y="6390573"/>
                </a:lnTo>
                <a:lnTo>
                  <a:pt x="0" y="6390573"/>
                </a:lnTo>
                <a:lnTo>
                  <a:pt x="0" y="0"/>
                </a:lnTo>
                <a:close/>
              </a:path>
            </a:pathLst>
          </a:custGeom>
          <a:blipFill>
            <a:blip r:embed="rId2"/>
            <a:stretch>
              <a:fillRect b="-24333"/>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VII story</a:t>
            </a:r>
          </a:p>
        </p:txBody>
      </p:sp>
      <p:sp>
        <p:nvSpPr>
          <p:cNvPr id="8" name="TextBox 8"/>
          <p:cNvSpPr txBox="1"/>
          <p:nvPr/>
        </p:nvSpPr>
        <p:spPr>
          <a:xfrm>
            <a:off x="1028700" y="1817653"/>
            <a:ext cx="14692887" cy="128079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In this story we find the cross-regional comparison of Neets and youth employment in a single graph. They can be filtered by year and gender. This graph allows considerations to be made about the various regions of Italy. As mentioned earlier, the south confirms its negative trend.</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324794" y="3256121"/>
            <a:ext cx="11638412" cy="7030879"/>
          </a:xfrm>
          <a:custGeom>
            <a:avLst/>
            <a:gdLst/>
            <a:ahLst/>
            <a:cxnLst/>
            <a:rect l="l" t="t" r="r" b="b"/>
            <a:pathLst>
              <a:path w="11638412" h="7030879">
                <a:moveTo>
                  <a:pt x="0" y="0"/>
                </a:moveTo>
                <a:lnTo>
                  <a:pt x="11638412" y="0"/>
                </a:lnTo>
                <a:lnTo>
                  <a:pt x="11638412" y="7030879"/>
                </a:lnTo>
                <a:lnTo>
                  <a:pt x="0" y="7030879"/>
                </a:lnTo>
                <a:lnTo>
                  <a:pt x="0" y="0"/>
                </a:lnTo>
                <a:close/>
              </a:path>
            </a:pathLst>
          </a:custGeom>
          <a:blipFill>
            <a:blip r:embed="rId2"/>
            <a:stretch>
              <a:fillRect b="-3458"/>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VIII story</a:t>
            </a:r>
          </a:p>
        </p:txBody>
      </p:sp>
      <p:sp>
        <p:nvSpPr>
          <p:cNvPr id="8" name="TextBox 8"/>
          <p:cNvSpPr txBox="1"/>
          <p:nvPr/>
        </p:nvSpPr>
        <p:spPr>
          <a:xfrm>
            <a:off x="1028700" y="1750001"/>
            <a:ext cx="14692887" cy="128079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We want to show the relationship between Youth emoloyment and Neet through a scatter plot, filtering by regions and gender. The story also shows the correlation between YE and Neet which is negative, so it means that if YE rate increases, Neet rate decreases and vice versa.</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472354" y="3930789"/>
            <a:ext cx="10507201" cy="6356211"/>
          </a:xfrm>
          <a:custGeom>
            <a:avLst/>
            <a:gdLst/>
            <a:ahLst/>
            <a:cxnLst/>
            <a:rect l="l" t="t" r="r" b="b"/>
            <a:pathLst>
              <a:path w="10507201" h="6356211">
                <a:moveTo>
                  <a:pt x="0" y="0"/>
                </a:moveTo>
                <a:lnTo>
                  <a:pt x="10507200" y="0"/>
                </a:lnTo>
                <a:lnTo>
                  <a:pt x="10507200" y="6356211"/>
                </a:lnTo>
                <a:lnTo>
                  <a:pt x="0" y="6356211"/>
                </a:lnTo>
                <a:lnTo>
                  <a:pt x="0" y="0"/>
                </a:lnTo>
                <a:close/>
              </a:path>
            </a:pathLst>
          </a:custGeom>
          <a:blipFill>
            <a:blip r:embed="rId2"/>
            <a:stretch>
              <a:fillRect b="-3316"/>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IX story</a:t>
            </a:r>
          </a:p>
        </p:txBody>
      </p:sp>
      <p:sp>
        <p:nvSpPr>
          <p:cNvPr id="8" name="TextBox 8"/>
          <p:cNvSpPr txBox="1"/>
          <p:nvPr/>
        </p:nvSpPr>
        <p:spPr>
          <a:xfrm>
            <a:off x="1028700" y="1614488"/>
            <a:ext cx="14692887" cy="213804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In this story, dashboard 4 is taken up. This dashboard depicts the relationship between occupational status and education level. We want to understand whether there is a positive relationship between the two variables. If we look at the male employment rate, we see that there isa negative relationship between those with a bachelor's degree or more and the employment rate. Of a different trend is the female trend, which on the contrary increases along with the level of education.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a:off x="1408903" y="6684592"/>
            <a:ext cx="3905250" cy="0"/>
          </a:xfrm>
          <a:prstGeom prst="line">
            <a:avLst/>
          </a:prstGeom>
          <a:ln w="19050" cap="rnd">
            <a:solidFill>
              <a:srgbClr val="004651"/>
            </a:solidFill>
            <a:prstDash val="solid"/>
            <a:headEnd type="none" w="sm" len="sm"/>
            <a:tailEnd type="none" w="sm" len="sm"/>
          </a:ln>
        </p:spPr>
      </p:sp>
      <p:grpSp>
        <p:nvGrpSpPr>
          <p:cNvPr id="3" name="Group 3"/>
          <p:cNvGrpSpPr/>
          <p:nvPr/>
        </p:nvGrpSpPr>
        <p:grpSpPr>
          <a:xfrm>
            <a:off x="1079680" y="4300533"/>
            <a:ext cx="4045062" cy="2114655"/>
            <a:chOff x="0" y="0"/>
            <a:chExt cx="5393416" cy="2819540"/>
          </a:xfrm>
        </p:grpSpPr>
        <p:sp>
          <p:nvSpPr>
            <p:cNvPr id="4" name="TextBox 4"/>
            <p:cNvSpPr txBox="1"/>
            <p:nvPr/>
          </p:nvSpPr>
          <p:spPr>
            <a:xfrm>
              <a:off x="0" y="-9525"/>
              <a:ext cx="5393416"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2)</a:t>
              </a:r>
            </a:p>
          </p:txBody>
        </p:sp>
        <p:sp>
          <p:nvSpPr>
            <p:cNvPr id="5" name="TextBox 5"/>
            <p:cNvSpPr txBox="1"/>
            <p:nvPr/>
          </p:nvSpPr>
          <p:spPr>
            <a:xfrm>
              <a:off x="0" y="960049"/>
              <a:ext cx="5393416" cy="1859492"/>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Arimo"/>
                </a:rPr>
                <a:t>What is the trend of other occupational conditions such as inactive, not seeking and unwilling to work and gray area of inactivity?</a:t>
              </a:r>
            </a:p>
          </p:txBody>
        </p:sp>
      </p:grpSp>
      <p:sp>
        <p:nvSpPr>
          <p:cNvPr id="6" name="TextBox 6"/>
          <p:cNvSpPr txBox="1"/>
          <p:nvPr/>
        </p:nvSpPr>
        <p:spPr>
          <a:xfrm>
            <a:off x="1028700" y="314851"/>
            <a:ext cx="8767219" cy="923925"/>
          </a:xfrm>
          <a:prstGeom prst="rect">
            <a:avLst/>
          </a:prstGeom>
        </p:spPr>
        <p:txBody>
          <a:bodyPr lIns="0" tIns="0" rIns="0" bIns="0" rtlCol="0" anchor="t">
            <a:spAutoFit/>
          </a:bodyPr>
          <a:lstStyle/>
          <a:p>
            <a:pPr>
              <a:lnSpc>
                <a:spcPts val="7200"/>
              </a:lnSpc>
              <a:spcBef>
                <a:spcPct val="0"/>
              </a:spcBef>
            </a:pPr>
            <a:r>
              <a:rPr lang="en-US" sz="6000" spc="-60">
                <a:solidFill>
                  <a:srgbClr val="004651"/>
                </a:solidFill>
                <a:latin typeface="Anton"/>
              </a:rPr>
              <a:t>BUSINESS QUESTIONS</a:t>
            </a:r>
          </a:p>
        </p:txBody>
      </p:sp>
      <p:grpSp>
        <p:nvGrpSpPr>
          <p:cNvPr id="7" name="Group 7"/>
          <p:cNvGrpSpPr/>
          <p:nvPr/>
        </p:nvGrpSpPr>
        <p:grpSpPr>
          <a:xfrm>
            <a:off x="1028700" y="6519963"/>
            <a:ext cx="380203" cy="329258"/>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9" name="Group 9"/>
          <p:cNvGrpSpPr/>
          <p:nvPr/>
        </p:nvGrpSpPr>
        <p:grpSpPr>
          <a:xfrm>
            <a:off x="5314153" y="6519963"/>
            <a:ext cx="380203" cy="329258"/>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1" name="Group 11"/>
          <p:cNvGrpSpPr/>
          <p:nvPr/>
        </p:nvGrpSpPr>
        <p:grpSpPr>
          <a:xfrm>
            <a:off x="17259300" y="967314"/>
            <a:ext cx="2977778" cy="2578770"/>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3" name="Group 13"/>
          <p:cNvGrpSpPr/>
          <p:nvPr/>
        </p:nvGrpSpPr>
        <p:grpSpPr>
          <a:xfrm>
            <a:off x="15219315" y="-135282"/>
            <a:ext cx="2642290" cy="2288235"/>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5" name="Group 15"/>
          <p:cNvGrpSpPr/>
          <p:nvPr/>
        </p:nvGrpSpPr>
        <p:grpSpPr>
          <a:xfrm>
            <a:off x="13243939" y="-956153"/>
            <a:ext cx="2481390" cy="2148895"/>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7" name="AutoShape 17"/>
          <p:cNvSpPr/>
          <p:nvPr/>
        </p:nvSpPr>
        <p:spPr>
          <a:xfrm>
            <a:off x="1265467" y="3983504"/>
            <a:ext cx="17019428" cy="0"/>
          </a:xfrm>
          <a:prstGeom prst="line">
            <a:avLst/>
          </a:prstGeom>
          <a:ln w="19050" cap="rnd">
            <a:solidFill>
              <a:srgbClr val="004651"/>
            </a:solidFill>
            <a:prstDash val="solid"/>
            <a:headEnd type="none" w="sm" len="sm"/>
            <a:tailEnd type="none" w="sm" len="sm"/>
          </a:ln>
        </p:spPr>
      </p:sp>
      <p:grpSp>
        <p:nvGrpSpPr>
          <p:cNvPr id="18" name="Group 18"/>
          <p:cNvGrpSpPr/>
          <p:nvPr/>
        </p:nvGrpSpPr>
        <p:grpSpPr>
          <a:xfrm>
            <a:off x="1028700" y="3809351"/>
            <a:ext cx="380203" cy="329258"/>
            <a:chOff x="0" y="0"/>
            <a:chExt cx="3619627" cy="3134614"/>
          </a:xfrm>
        </p:grpSpPr>
        <p:sp>
          <p:nvSpPr>
            <p:cNvPr id="19" name="Freeform 1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0" name="Group 20"/>
          <p:cNvGrpSpPr/>
          <p:nvPr/>
        </p:nvGrpSpPr>
        <p:grpSpPr>
          <a:xfrm>
            <a:off x="5314153" y="3809351"/>
            <a:ext cx="380203" cy="329258"/>
            <a:chOff x="0" y="0"/>
            <a:chExt cx="3619627" cy="3134614"/>
          </a:xfrm>
        </p:grpSpPr>
        <p:sp>
          <p:nvSpPr>
            <p:cNvPr id="21" name="Freeform 2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2" name="Group 22"/>
          <p:cNvGrpSpPr/>
          <p:nvPr/>
        </p:nvGrpSpPr>
        <p:grpSpPr>
          <a:xfrm>
            <a:off x="9602712" y="3828401"/>
            <a:ext cx="380203" cy="329258"/>
            <a:chOff x="0" y="0"/>
            <a:chExt cx="3619627" cy="3134614"/>
          </a:xfrm>
        </p:grpSpPr>
        <p:sp>
          <p:nvSpPr>
            <p:cNvPr id="23" name="Freeform 2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4" name="Group 24"/>
          <p:cNvGrpSpPr/>
          <p:nvPr/>
        </p:nvGrpSpPr>
        <p:grpSpPr>
          <a:xfrm>
            <a:off x="13891270" y="3809351"/>
            <a:ext cx="380203" cy="329258"/>
            <a:chOff x="0" y="0"/>
            <a:chExt cx="3619627" cy="3134614"/>
          </a:xfrm>
        </p:grpSpPr>
        <p:sp>
          <p:nvSpPr>
            <p:cNvPr id="25" name="Freeform 2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6" name="Group 26"/>
          <p:cNvGrpSpPr/>
          <p:nvPr/>
        </p:nvGrpSpPr>
        <p:grpSpPr>
          <a:xfrm>
            <a:off x="1079680" y="1694695"/>
            <a:ext cx="3896282" cy="2114655"/>
            <a:chOff x="0" y="0"/>
            <a:chExt cx="5195043" cy="2819540"/>
          </a:xfrm>
        </p:grpSpPr>
        <p:sp>
          <p:nvSpPr>
            <p:cNvPr id="27" name="TextBox 27"/>
            <p:cNvSpPr txBox="1"/>
            <p:nvPr/>
          </p:nvSpPr>
          <p:spPr>
            <a:xfrm>
              <a:off x="0" y="-9525"/>
              <a:ext cx="5195043"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1)</a:t>
              </a:r>
            </a:p>
          </p:txBody>
        </p:sp>
        <p:sp>
          <p:nvSpPr>
            <p:cNvPr id="28" name="TextBox 28"/>
            <p:cNvSpPr txBox="1"/>
            <p:nvPr/>
          </p:nvSpPr>
          <p:spPr>
            <a:xfrm>
              <a:off x="0" y="960049"/>
              <a:ext cx="5195043" cy="1859492"/>
            </a:xfrm>
            <a:prstGeom prst="rect">
              <a:avLst/>
            </a:prstGeom>
          </p:spPr>
          <p:txBody>
            <a:bodyPr lIns="0" tIns="0" rIns="0" bIns="0" rtlCol="0" anchor="t">
              <a:spAutoFit/>
            </a:bodyPr>
            <a:lstStyle/>
            <a:p>
              <a:pPr>
                <a:lnSpc>
                  <a:spcPts val="2800"/>
                </a:lnSpc>
              </a:pPr>
              <a:r>
                <a:rPr lang="en-US" sz="2000">
                  <a:solidFill>
                    <a:srgbClr val="000000"/>
                  </a:solidFill>
                  <a:latin typeface="Arimo"/>
                </a:rPr>
                <a:t>How has the trend of total employment and unemployment rate varied over the years in Italy?</a:t>
              </a:r>
            </a:p>
            <a:p>
              <a:pPr marL="0" lvl="0" indent="0">
                <a:lnSpc>
                  <a:spcPts val="2800"/>
                </a:lnSpc>
                <a:spcBef>
                  <a:spcPct val="0"/>
                </a:spcBef>
              </a:pPr>
              <a:endParaRPr lang="en-US" sz="2000">
                <a:solidFill>
                  <a:srgbClr val="000000"/>
                </a:solidFill>
                <a:latin typeface="Arimo"/>
              </a:endParaRPr>
            </a:p>
          </p:txBody>
        </p:sp>
      </p:grpSp>
      <p:grpSp>
        <p:nvGrpSpPr>
          <p:cNvPr id="29" name="Group 29"/>
          <p:cNvGrpSpPr/>
          <p:nvPr/>
        </p:nvGrpSpPr>
        <p:grpSpPr>
          <a:xfrm>
            <a:off x="5368239" y="1694472"/>
            <a:ext cx="4002554" cy="2114878"/>
            <a:chOff x="0" y="0"/>
            <a:chExt cx="5336738" cy="2819838"/>
          </a:xfrm>
        </p:grpSpPr>
        <p:sp>
          <p:nvSpPr>
            <p:cNvPr id="30" name="TextBox 30"/>
            <p:cNvSpPr txBox="1"/>
            <p:nvPr/>
          </p:nvSpPr>
          <p:spPr>
            <a:xfrm>
              <a:off x="0" y="-9525"/>
              <a:ext cx="5336738"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a)</a:t>
              </a:r>
            </a:p>
          </p:txBody>
        </p:sp>
        <p:sp>
          <p:nvSpPr>
            <p:cNvPr id="31" name="TextBox 31"/>
            <p:cNvSpPr txBox="1"/>
            <p:nvPr/>
          </p:nvSpPr>
          <p:spPr>
            <a:xfrm>
              <a:off x="0" y="960346"/>
              <a:ext cx="5336738" cy="1859492"/>
            </a:xfrm>
            <a:prstGeom prst="rect">
              <a:avLst/>
            </a:prstGeom>
          </p:spPr>
          <p:txBody>
            <a:bodyPr lIns="0" tIns="0" rIns="0" bIns="0" rtlCol="0" anchor="t">
              <a:spAutoFit/>
            </a:bodyPr>
            <a:lstStyle/>
            <a:p>
              <a:pPr>
                <a:lnSpc>
                  <a:spcPts val="2800"/>
                </a:lnSpc>
              </a:pPr>
              <a:r>
                <a:rPr lang="en-US" sz="2000">
                  <a:solidFill>
                    <a:srgbClr val="000000"/>
                  </a:solidFill>
                  <a:latin typeface="Arimo"/>
                </a:rPr>
                <a:t>How has the trend of </a:t>
              </a:r>
              <a:r>
                <a:rPr lang="en-US" sz="2000">
                  <a:solidFill>
                    <a:srgbClr val="000000"/>
                  </a:solidFill>
                  <a:latin typeface="Arimo Bold"/>
                </a:rPr>
                <a:t>female</a:t>
              </a:r>
              <a:r>
                <a:rPr lang="en-US" sz="2000">
                  <a:solidFill>
                    <a:srgbClr val="000000"/>
                  </a:solidFill>
                  <a:latin typeface="Arimo"/>
                </a:rPr>
                <a:t> employment and unemployment rate varied over the years in Italy?</a:t>
              </a:r>
            </a:p>
            <a:p>
              <a:pPr marL="0" lvl="0" indent="0">
                <a:lnSpc>
                  <a:spcPts val="2800"/>
                </a:lnSpc>
                <a:spcBef>
                  <a:spcPct val="0"/>
                </a:spcBef>
              </a:pPr>
              <a:endParaRPr lang="en-US" sz="2000">
                <a:solidFill>
                  <a:srgbClr val="000000"/>
                </a:solidFill>
                <a:latin typeface="Arimo"/>
              </a:endParaRPr>
            </a:p>
          </p:txBody>
        </p:sp>
      </p:grpSp>
      <p:grpSp>
        <p:nvGrpSpPr>
          <p:cNvPr id="32" name="Group 32"/>
          <p:cNvGrpSpPr/>
          <p:nvPr/>
        </p:nvGrpSpPr>
        <p:grpSpPr>
          <a:xfrm>
            <a:off x="13894375" y="1694472"/>
            <a:ext cx="3364925" cy="1410028"/>
            <a:chOff x="0" y="0"/>
            <a:chExt cx="4486566" cy="1880038"/>
          </a:xfrm>
        </p:grpSpPr>
        <p:sp>
          <p:nvSpPr>
            <p:cNvPr id="33" name="TextBox 33"/>
            <p:cNvSpPr txBox="1"/>
            <p:nvPr/>
          </p:nvSpPr>
          <p:spPr>
            <a:xfrm>
              <a:off x="0" y="-9525"/>
              <a:ext cx="4486566"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c)</a:t>
              </a:r>
            </a:p>
          </p:txBody>
        </p:sp>
        <p:sp>
          <p:nvSpPr>
            <p:cNvPr id="34" name="TextBox 34"/>
            <p:cNvSpPr txBox="1"/>
            <p:nvPr/>
          </p:nvSpPr>
          <p:spPr>
            <a:xfrm>
              <a:off x="0" y="960346"/>
              <a:ext cx="4486566" cy="919692"/>
            </a:xfrm>
            <a:prstGeom prst="rect">
              <a:avLst/>
            </a:prstGeom>
          </p:spPr>
          <p:txBody>
            <a:bodyPr lIns="0" tIns="0" rIns="0" bIns="0" rtlCol="0" anchor="t">
              <a:spAutoFit/>
            </a:bodyPr>
            <a:lstStyle/>
            <a:p>
              <a:pPr>
                <a:lnSpc>
                  <a:spcPts val="2800"/>
                </a:lnSpc>
              </a:pPr>
              <a:r>
                <a:rPr lang="en-US" sz="2000">
                  <a:solidFill>
                    <a:srgbClr val="000000"/>
                  </a:solidFill>
                  <a:latin typeface="Arimo"/>
                </a:rPr>
                <a:t>And what about Sicily?</a:t>
              </a:r>
            </a:p>
            <a:p>
              <a:pPr marL="0" lvl="0" indent="0">
                <a:lnSpc>
                  <a:spcPts val="2800"/>
                </a:lnSpc>
                <a:spcBef>
                  <a:spcPct val="0"/>
                </a:spcBef>
              </a:pPr>
              <a:endParaRPr lang="en-US" sz="2000">
                <a:solidFill>
                  <a:srgbClr val="000000"/>
                </a:solidFill>
                <a:latin typeface="Arimo"/>
              </a:endParaRPr>
            </a:p>
          </p:txBody>
        </p:sp>
      </p:grpSp>
      <p:grpSp>
        <p:nvGrpSpPr>
          <p:cNvPr id="35" name="Group 35"/>
          <p:cNvGrpSpPr/>
          <p:nvPr/>
        </p:nvGrpSpPr>
        <p:grpSpPr>
          <a:xfrm>
            <a:off x="9656797" y="1694472"/>
            <a:ext cx="3811265" cy="2114878"/>
            <a:chOff x="0" y="0"/>
            <a:chExt cx="5081687" cy="2819838"/>
          </a:xfrm>
        </p:grpSpPr>
        <p:sp>
          <p:nvSpPr>
            <p:cNvPr id="36" name="TextBox 36"/>
            <p:cNvSpPr txBox="1"/>
            <p:nvPr/>
          </p:nvSpPr>
          <p:spPr>
            <a:xfrm>
              <a:off x="0" y="-9525"/>
              <a:ext cx="5081687"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b)</a:t>
              </a:r>
            </a:p>
          </p:txBody>
        </p:sp>
        <p:sp>
          <p:nvSpPr>
            <p:cNvPr id="37" name="TextBox 37"/>
            <p:cNvSpPr txBox="1"/>
            <p:nvPr/>
          </p:nvSpPr>
          <p:spPr>
            <a:xfrm>
              <a:off x="0" y="960346"/>
              <a:ext cx="5081687" cy="1859492"/>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Arimo"/>
                </a:rPr>
                <a:t>How has the trend of </a:t>
              </a:r>
              <a:r>
                <a:rPr lang="en-US" sz="2000">
                  <a:solidFill>
                    <a:srgbClr val="000000"/>
                  </a:solidFill>
                  <a:latin typeface="Arimo Bold"/>
                </a:rPr>
                <a:t>male</a:t>
              </a:r>
              <a:r>
                <a:rPr lang="en-US" sz="2000">
                  <a:solidFill>
                    <a:srgbClr val="000000"/>
                  </a:solidFill>
                  <a:latin typeface="Arimo"/>
                </a:rPr>
                <a:t> employment and unemployment rate varied across over the years in Italy?</a:t>
              </a:r>
            </a:p>
          </p:txBody>
        </p:sp>
      </p:grpSp>
      <p:sp>
        <p:nvSpPr>
          <p:cNvPr id="38" name="AutoShape 38"/>
          <p:cNvSpPr/>
          <p:nvPr/>
        </p:nvSpPr>
        <p:spPr>
          <a:xfrm>
            <a:off x="1268572" y="9757378"/>
            <a:ext cx="17019428" cy="0"/>
          </a:xfrm>
          <a:prstGeom prst="line">
            <a:avLst/>
          </a:prstGeom>
          <a:ln w="19050" cap="rnd">
            <a:solidFill>
              <a:srgbClr val="004651"/>
            </a:solidFill>
            <a:prstDash val="solid"/>
            <a:headEnd type="none" w="sm" len="sm"/>
            <a:tailEnd type="none" w="sm" len="sm"/>
          </a:ln>
        </p:spPr>
      </p:sp>
      <p:grpSp>
        <p:nvGrpSpPr>
          <p:cNvPr id="39" name="Group 39"/>
          <p:cNvGrpSpPr/>
          <p:nvPr/>
        </p:nvGrpSpPr>
        <p:grpSpPr>
          <a:xfrm>
            <a:off x="1031805" y="9583225"/>
            <a:ext cx="380203" cy="329258"/>
            <a:chOff x="0" y="0"/>
            <a:chExt cx="3619627" cy="3134614"/>
          </a:xfrm>
        </p:grpSpPr>
        <p:sp>
          <p:nvSpPr>
            <p:cNvPr id="40" name="Freeform 4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1" name="Group 41"/>
          <p:cNvGrpSpPr/>
          <p:nvPr/>
        </p:nvGrpSpPr>
        <p:grpSpPr>
          <a:xfrm>
            <a:off x="5317258" y="9583225"/>
            <a:ext cx="380203" cy="329258"/>
            <a:chOff x="0" y="0"/>
            <a:chExt cx="3619627" cy="3134614"/>
          </a:xfrm>
        </p:grpSpPr>
        <p:sp>
          <p:nvSpPr>
            <p:cNvPr id="42" name="Freeform 4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3" name="Group 43"/>
          <p:cNvGrpSpPr/>
          <p:nvPr/>
        </p:nvGrpSpPr>
        <p:grpSpPr>
          <a:xfrm>
            <a:off x="9605817" y="9602275"/>
            <a:ext cx="380203" cy="329258"/>
            <a:chOff x="0" y="0"/>
            <a:chExt cx="3619627" cy="3134614"/>
          </a:xfrm>
        </p:grpSpPr>
        <p:sp>
          <p:nvSpPr>
            <p:cNvPr id="44" name="Freeform 4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5" name="Group 45"/>
          <p:cNvGrpSpPr/>
          <p:nvPr/>
        </p:nvGrpSpPr>
        <p:grpSpPr>
          <a:xfrm>
            <a:off x="13894375" y="9583225"/>
            <a:ext cx="380203" cy="329258"/>
            <a:chOff x="0" y="0"/>
            <a:chExt cx="3619627" cy="3134614"/>
          </a:xfrm>
        </p:grpSpPr>
        <p:sp>
          <p:nvSpPr>
            <p:cNvPr id="46" name="Freeform 4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7" name="Group 47"/>
          <p:cNvGrpSpPr/>
          <p:nvPr/>
        </p:nvGrpSpPr>
        <p:grpSpPr>
          <a:xfrm>
            <a:off x="1079680" y="7306421"/>
            <a:ext cx="3577468" cy="1762230"/>
            <a:chOff x="0" y="0"/>
            <a:chExt cx="4769957" cy="2349640"/>
          </a:xfrm>
        </p:grpSpPr>
        <p:sp>
          <p:nvSpPr>
            <p:cNvPr id="48" name="TextBox 48"/>
            <p:cNvSpPr txBox="1"/>
            <p:nvPr/>
          </p:nvSpPr>
          <p:spPr>
            <a:xfrm>
              <a:off x="0" y="-9525"/>
              <a:ext cx="4769957"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3)</a:t>
              </a:r>
            </a:p>
          </p:txBody>
        </p:sp>
        <p:sp>
          <p:nvSpPr>
            <p:cNvPr id="49" name="TextBox 49"/>
            <p:cNvSpPr txBox="1"/>
            <p:nvPr/>
          </p:nvSpPr>
          <p:spPr>
            <a:xfrm>
              <a:off x="0" y="960049"/>
              <a:ext cx="4769957" cy="1389592"/>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Arimo"/>
                </a:rPr>
                <a:t>What is the best region in terms of youth employment and with a lower rate of Neets?</a:t>
              </a:r>
            </a:p>
          </p:txBody>
        </p:sp>
      </p:grpSp>
      <p:grpSp>
        <p:nvGrpSpPr>
          <p:cNvPr id="50" name="Group 50"/>
          <p:cNvGrpSpPr/>
          <p:nvPr/>
        </p:nvGrpSpPr>
        <p:grpSpPr>
          <a:xfrm>
            <a:off x="5368239" y="7306421"/>
            <a:ext cx="4002554" cy="1762453"/>
            <a:chOff x="0" y="0"/>
            <a:chExt cx="5336738" cy="2349938"/>
          </a:xfrm>
        </p:grpSpPr>
        <p:sp>
          <p:nvSpPr>
            <p:cNvPr id="51" name="TextBox 51"/>
            <p:cNvSpPr txBox="1"/>
            <p:nvPr/>
          </p:nvSpPr>
          <p:spPr>
            <a:xfrm>
              <a:off x="0" y="-9525"/>
              <a:ext cx="5336738"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a)</a:t>
              </a:r>
            </a:p>
          </p:txBody>
        </p:sp>
        <p:sp>
          <p:nvSpPr>
            <p:cNvPr id="52" name="TextBox 52"/>
            <p:cNvSpPr txBox="1"/>
            <p:nvPr/>
          </p:nvSpPr>
          <p:spPr>
            <a:xfrm>
              <a:off x="0" y="960346"/>
              <a:ext cx="5336738" cy="1389592"/>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Arimo"/>
                </a:rPr>
                <a:t>What is the correlation between youth employment rate and Neets rate?</a:t>
              </a:r>
            </a:p>
          </p:txBody>
        </p:sp>
      </p:grpSp>
      <p:grpSp>
        <p:nvGrpSpPr>
          <p:cNvPr id="53" name="Group 53"/>
          <p:cNvGrpSpPr/>
          <p:nvPr/>
        </p:nvGrpSpPr>
        <p:grpSpPr>
          <a:xfrm>
            <a:off x="13891270" y="7306421"/>
            <a:ext cx="3915958" cy="2114878"/>
            <a:chOff x="0" y="0"/>
            <a:chExt cx="5221277" cy="2819838"/>
          </a:xfrm>
        </p:grpSpPr>
        <p:sp>
          <p:nvSpPr>
            <p:cNvPr id="54" name="TextBox 54"/>
            <p:cNvSpPr txBox="1"/>
            <p:nvPr/>
          </p:nvSpPr>
          <p:spPr>
            <a:xfrm>
              <a:off x="0" y="-9525"/>
              <a:ext cx="5221277"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c)</a:t>
              </a:r>
            </a:p>
          </p:txBody>
        </p:sp>
        <p:sp>
          <p:nvSpPr>
            <p:cNvPr id="55" name="TextBox 55"/>
            <p:cNvSpPr txBox="1"/>
            <p:nvPr/>
          </p:nvSpPr>
          <p:spPr>
            <a:xfrm>
              <a:off x="0" y="960346"/>
              <a:ext cx="5221277" cy="1859492"/>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Arimo"/>
                </a:rPr>
                <a:t>What is the picture of the Italian regions, in terms of Neets and youth employment, in 2019, 2020 and before the 2008 crisis?</a:t>
              </a:r>
            </a:p>
          </p:txBody>
        </p:sp>
      </p:grpSp>
      <p:grpSp>
        <p:nvGrpSpPr>
          <p:cNvPr id="56" name="Group 56"/>
          <p:cNvGrpSpPr/>
          <p:nvPr/>
        </p:nvGrpSpPr>
        <p:grpSpPr>
          <a:xfrm>
            <a:off x="9656797" y="7306421"/>
            <a:ext cx="3364925" cy="1410028"/>
            <a:chOff x="0" y="0"/>
            <a:chExt cx="4486566" cy="1880038"/>
          </a:xfrm>
        </p:grpSpPr>
        <p:sp>
          <p:nvSpPr>
            <p:cNvPr id="57" name="TextBox 57"/>
            <p:cNvSpPr txBox="1"/>
            <p:nvPr/>
          </p:nvSpPr>
          <p:spPr>
            <a:xfrm>
              <a:off x="0" y="-9525"/>
              <a:ext cx="4486566"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b)</a:t>
              </a:r>
            </a:p>
          </p:txBody>
        </p:sp>
        <p:sp>
          <p:nvSpPr>
            <p:cNvPr id="58" name="TextBox 58"/>
            <p:cNvSpPr txBox="1"/>
            <p:nvPr/>
          </p:nvSpPr>
          <p:spPr>
            <a:xfrm>
              <a:off x="0" y="960346"/>
              <a:ext cx="4486566" cy="919692"/>
            </a:xfrm>
            <a:prstGeom prst="rect">
              <a:avLst/>
            </a:prstGeom>
          </p:spPr>
          <p:txBody>
            <a:bodyPr lIns="0" tIns="0" rIns="0" bIns="0" rtlCol="0" anchor="t">
              <a:spAutoFit/>
            </a:bodyPr>
            <a:lstStyle/>
            <a:p>
              <a:pPr>
                <a:lnSpc>
                  <a:spcPts val="2800"/>
                </a:lnSpc>
              </a:pPr>
              <a:r>
                <a:rPr lang="en-US" sz="2000">
                  <a:solidFill>
                    <a:srgbClr val="000000"/>
                  </a:solidFill>
                  <a:latin typeface="Arimo"/>
                </a:rPr>
                <a:t> And what about Sicily?</a:t>
              </a:r>
            </a:p>
            <a:p>
              <a:pPr marL="0" lvl="0" indent="0">
                <a:lnSpc>
                  <a:spcPts val="2800"/>
                </a:lnSpc>
                <a:spcBef>
                  <a:spcPct val="0"/>
                </a:spcBef>
              </a:pPr>
              <a:endParaRPr lang="en-US" sz="2000">
                <a:solidFill>
                  <a:srgbClr val="000000"/>
                </a:solidFill>
                <a:latin typeface="Arimo"/>
              </a:endParaRP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324794" y="3030794"/>
            <a:ext cx="11638412" cy="6999979"/>
          </a:xfrm>
          <a:custGeom>
            <a:avLst/>
            <a:gdLst/>
            <a:ahLst/>
            <a:cxnLst/>
            <a:rect l="l" t="t" r="r" b="b"/>
            <a:pathLst>
              <a:path w="11638412" h="6999979">
                <a:moveTo>
                  <a:pt x="0" y="0"/>
                </a:moveTo>
                <a:lnTo>
                  <a:pt x="11638412" y="0"/>
                </a:lnTo>
                <a:lnTo>
                  <a:pt x="11638412" y="6999978"/>
                </a:lnTo>
                <a:lnTo>
                  <a:pt x="0" y="6999978"/>
                </a:lnTo>
                <a:lnTo>
                  <a:pt x="0" y="0"/>
                </a:lnTo>
                <a:close/>
              </a:path>
            </a:pathLst>
          </a:custGeom>
          <a:blipFill>
            <a:blip r:embed="rId2"/>
            <a:stretch>
              <a:fillRect b="-3914"/>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X story</a:t>
            </a:r>
          </a:p>
        </p:txBody>
      </p:sp>
      <p:sp>
        <p:nvSpPr>
          <p:cNvPr id="8" name="TextBox 8"/>
          <p:cNvSpPr txBox="1"/>
          <p:nvPr/>
        </p:nvSpPr>
        <p:spPr>
          <a:xfrm>
            <a:off x="1028700" y="1817653"/>
            <a:ext cx="14692887" cy="128079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In this story, GDP is analyzed using dashboard 3. Here we want to analyze GDP and other economic factors by region and year.So, you can get a clear picture of the economic situation, broadly speaking of course.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2645892" y="3426341"/>
            <a:ext cx="11458502" cy="6860659"/>
          </a:xfrm>
          <a:custGeom>
            <a:avLst/>
            <a:gdLst/>
            <a:ahLst/>
            <a:cxnLst/>
            <a:rect l="l" t="t" r="r" b="b"/>
            <a:pathLst>
              <a:path w="11458502" h="6860659">
                <a:moveTo>
                  <a:pt x="0" y="0"/>
                </a:moveTo>
                <a:lnTo>
                  <a:pt x="11458502" y="0"/>
                </a:lnTo>
                <a:lnTo>
                  <a:pt x="11458502" y="6860659"/>
                </a:lnTo>
                <a:lnTo>
                  <a:pt x="0" y="6860659"/>
                </a:lnTo>
                <a:lnTo>
                  <a:pt x="0" y="0"/>
                </a:lnTo>
                <a:close/>
              </a:path>
            </a:pathLst>
          </a:custGeom>
          <a:blipFill>
            <a:blip r:embed="rId2"/>
            <a:stretch>
              <a:fillRect b="-4385"/>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XI story</a:t>
            </a:r>
          </a:p>
        </p:txBody>
      </p:sp>
      <p:sp>
        <p:nvSpPr>
          <p:cNvPr id="8" name="TextBox 8"/>
          <p:cNvSpPr txBox="1"/>
          <p:nvPr/>
        </p:nvSpPr>
        <p:spPr>
          <a:xfrm>
            <a:off x="1028700" y="1614488"/>
            <a:ext cx="14692887" cy="1709417"/>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In this story, dashboard 5 is taken up, where there is the relationship between two variables such as GDP and occupational status. In this dashboard it is possible, through filters, to relate occupational status to GDP. It is possible to see how as GDP increases the female employment rate increases, for the male employment rate there is the opposite trend.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798865" y="3828902"/>
            <a:ext cx="10690271" cy="6458098"/>
          </a:xfrm>
          <a:custGeom>
            <a:avLst/>
            <a:gdLst/>
            <a:ahLst/>
            <a:cxnLst/>
            <a:rect l="l" t="t" r="r" b="b"/>
            <a:pathLst>
              <a:path w="10690271" h="6458098">
                <a:moveTo>
                  <a:pt x="0" y="0"/>
                </a:moveTo>
                <a:lnTo>
                  <a:pt x="10690270" y="0"/>
                </a:lnTo>
                <a:lnTo>
                  <a:pt x="10690270" y="6458098"/>
                </a:lnTo>
                <a:lnTo>
                  <a:pt x="0" y="6458098"/>
                </a:lnTo>
                <a:lnTo>
                  <a:pt x="0" y="0"/>
                </a:lnTo>
                <a:close/>
              </a:path>
            </a:pathLst>
          </a:custGeom>
          <a:blipFill>
            <a:blip r:embed="rId2"/>
            <a:stretch>
              <a:fillRect b="-3458"/>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XII story</a:t>
            </a:r>
          </a:p>
        </p:txBody>
      </p:sp>
      <p:sp>
        <p:nvSpPr>
          <p:cNvPr id="8" name="TextBox 8"/>
          <p:cNvSpPr txBox="1"/>
          <p:nvPr/>
        </p:nvSpPr>
        <p:spPr>
          <a:xfrm>
            <a:off x="1028700" y="1614488"/>
            <a:ext cx="14692887" cy="213804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In this story we find the relationship between the two categories of youth examined and GDP. It is possible to filter by gender and by region. The relationships are quite different from gender to gender and by region. For example, in the central, southern and island regions there is an increase in youth employment and a decrease in Neets in corresponding to increase in GDP. Different story for northern regions. So, this can certainly be a growth factor for the central, southern and island regions but up to a certain point.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Freeform 6"/>
          <p:cNvSpPr/>
          <p:nvPr/>
        </p:nvSpPr>
        <p:spPr>
          <a:xfrm>
            <a:off x="3324794" y="3295484"/>
            <a:ext cx="11638412" cy="6991516"/>
          </a:xfrm>
          <a:custGeom>
            <a:avLst/>
            <a:gdLst/>
            <a:ahLst/>
            <a:cxnLst/>
            <a:rect l="l" t="t" r="r" b="b"/>
            <a:pathLst>
              <a:path w="11638412" h="6991516">
                <a:moveTo>
                  <a:pt x="0" y="0"/>
                </a:moveTo>
                <a:lnTo>
                  <a:pt x="11638412" y="0"/>
                </a:lnTo>
                <a:lnTo>
                  <a:pt x="11638412" y="6991516"/>
                </a:lnTo>
                <a:lnTo>
                  <a:pt x="0" y="6991516"/>
                </a:lnTo>
                <a:lnTo>
                  <a:pt x="0" y="0"/>
                </a:lnTo>
                <a:close/>
              </a:path>
            </a:pathLst>
          </a:custGeom>
          <a:blipFill>
            <a:blip r:embed="rId2"/>
            <a:stretch>
              <a:fillRect b="-4040"/>
            </a:stretch>
          </a:blipFill>
        </p:spPr>
      </p:sp>
      <p:sp>
        <p:nvSpPr>
          <p:cNvPr id="7" name="TextBox 7"/>
          <p:cNvSpPr txBox="1"/>
          <p:nvPr/>
        </p:nvSpPr>
        <p:spPr>
          <a:xfrm>
            <a:off x="1028700" y="385762"/>
            <a:ext cx="6587822"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XIII story</a:t>
            </a:r>
          </a:p>
        </p:txBody>
      </p:sp>
      <p:sp>
        <p:nvSpPr>
          <p:cNvPr id="8" name="TextBox 8"/>
          <p:cNvSpPr txBox="1"/>
          <p:nvPr/>
        </p:nvSpPr>
        <p:spPr>
          <a:xfrm>
            <a:off x="1028700" y="1817653"/>
            <a:ext cx="14692887" cy="128079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The last analysis focuses on the study of education rate with neets and youth employment. The phenomenon in this case is easier to interpret. Definitely because of the increase in the education rate, thus more kids studying, there is a decrease in the youth employment rate.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663252"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ANALYSIS REPORT</a:t>
            </a:r>
          </a:p>
        </p:txBody>
      </p:sp>
      <p:sp>
        <p:nvSpPr>
          <p:cNvPr id="7" name="TextBox 7"/>
          <p:cNvSpPr txBox="1"/>
          <p:nvPr/>
        </p:nvSpPr>
        <p:spPr>
          <a:xfrm>
            <a:off x="663252" y="2847964"/>
            <a:ext cx="15339789" cy="3852469"/>
          </a:xfrm>
          <a:prstGeom prst="rect">
            <a:avLst/>
          </a:prstGeom>
        </p:spPr>
        <p:txBody>
          <a:bodyPr lIns="0" tIns="0" rIns="0" bIns="0" rtlCol="0" anchor="t">
            <a:spAutoFit/>
          </a:bodyPr>
          <a:lstStyle/>
          <a:p>
            <a:pPr algn="just">
              <a:lnSpc>
                <a:spcPts val="3434"/>
              </a:lnSpc>
            </a:pPr>
            <a:r>
              <a:rPr lang="en-US" sz="2452">
                <a:solidFill>
                  <a:srgbClr val="000000"/>
                </a:solidFill>
                <a:latin typeface="Arimo"/>
              </a:rPr>
              <a:t>Using dashboards and with the help of data story, it is possible to describe a complex phenomenon such as </a:t>
            </a:r>
            <a:r>
              <a:rPr lang="en-US" sz="2452">
                <a:solidFill>
                  <a:srgbClr val="000000"/>
                </a:solidFill>
                <a:latin typeface="Arimo Bold"/>
              </a:rPr>
              <a:t>Neets</a:t>
            </a:r>
            <a:r>
              <a:rPr lang="en-US" sz="2452">
                <a:solidFill>
                  <a:srgbClr val="000000"/>
                </a:solidFill>
                <a:latin typeface="Arimo"/>
              </a:rPr>
              <a:t> and </a:t>
            </a:r>
            <a:r>
              <a:rPr lang="en-US" sz="2452">
                <a:solidFill>
                  <a:srgbClr val="000000"/>
                </a:solidFill>
                <a:latin typeface="Arimo Bold"/>
              </a:rPr>
              <a:t>youth employment,</a:t>
            </a:r>
            <a:r>
              <a:rPr lang="en-US" sz="2452">
                <a:solidFill>
                  <a:srgbClr val="000000"/>
                </a:solidFill>
                <a:latin typeface="Arimo"/>
              </a:rPr>
              <a:t> starting with an analysis of more </a:t>
            </a:r>
            <a:r>
              <a:rPr lang="en-US" sz="2452">
                <a:solidFill>
                  <a:srgbClr val="000000"/>
                </a:solidFill>
                <a:latin typeface="Arimo Bold"/>
              </a:rPr>
              <a:t>general occupational status</a:t>
            </a:r>
            <a:r>
              <a:rPr lang="en-US" sz="2452">
                <a:solidFill>
                  <a:srgbClr val="000000"/>
                </a:solidFill>
                <a:latin typeface="Arimo"/>
              </a:rPr>
              <a:t>. </a:t>
            </a:r>
          </a:p>
          <a:p>
            <a:pPr algn="just">
              <a:lnSpc>
                <a:spcPts val="3434"/>
              </a:lnSpc>
            </a:pPr>
            <a:r>
              <a:rPr lang="en-US" sz="2452">
                <a:solidFill>
                  <a:srgbClr val="000000"/>
                </a:solidFill>
                <a:latin typeface="Arimo"/>
              </a:rPr>
              <a:t>In the first dashboard, it is possible to have a comprehensive analysis by region, by gender on occupational status. </a:t>
            </a:r>
          </a:p>
          <a:p>
            <a:pPr algn="just">
              <a:lnSpc>
                <a:spcPts val="3434"/>
              </a:lnSpc>
            </a:pPr>
            <a:r>
              <a:rPr lang="en-US" sz="2452">
                <a:solidFill>
                  <a:srgbClr val="000000"/>
                </a:solidFill>
                <a:latin typeface="Arimo"/>
              </a:rPr>
              <a:t>The aim of the report is to study and analyze these phenomena, taking advantage of data collected by </a:t>
            </a:r>
            <a:r>
              <a:rPr lang="en-US" sz="2452">
                <a:solidFill>
                  <a:srgbClr val="000000"/>
                </a:solidFill>
                <a:latin typeface="Arimo Bold"/>
              </a:rPr>
              <a:t>ISTAT</a:t>
            </a:r>
            <a:r>
              <a:rPr lang="en-US" sz="2452">
                <a:solidFill>
                  <a:srgbClr val="000000"/>
                </a:solidFill>
                <a:latin typeface="Arimo"/>
              </a:rPr>
              <a:t> and </a:t>
            </a:r>
            <a:r>
              <a:rPr lang="en-US" sz="2452">
                <a:solidFill>
                  <a:srgbClr val="000000"/>
                </a:solidFill>
                <a:latin typeface="Arimo Bold"/>
              </a:rPr>
              <a:t>EUROSTAT</a:t>
            </a:r>
            <a:r>
              <a:rPr lang="en-US" sz="2452">
                <a:solidFill>
                  <a:srgbClr val="000000"/>
                </a:solidFill>
                <a:latin typeface="Arimo"/>
              </a:rPr>
              <a:t> over time.</a:t>
            </a:r>
          </a:p>
          <a:p>
            <a:pPr algn="just">
              <a:lnSpc>
                <a:spcPts val="3434"/>
              </a:lnSpc>
            </a:pPr>
            <a:r>
              <a:rPr lang="en-US" sz="2452">
                <a:solidFill>
                  <a:srgbClr val="000000"/>
                </a:solidFill>
                <a:latin typeface="Arimo"/>
              </a:rPr>
              <a:t>The "rationale" is to understand </a:t>
            </a:r>
            <a:r>
              <a:rPr lang="en-US" sz="2452">
                <a:solidFill>
                  <a:srgbClr val="000000"/>
                </a:solidFill>
                <a:latin typeface="Arimo Bold"/>
              </a:rPr>
              <a:t>why there is an increase in neets and a decrease in youth employment. </a:t>
            </a:r>
          </a:p>
          <a:p>
            <a:pPr algn="just">
              <a:lnSpc>
                <a:spcPts val="3434"/>
              </a:lnSpc>
              <a:spcBef>
                <a:spcPct val="0"/>
              </a:spcBef>
            </a:pPr>
            <a:r>
              <a:rPr lang="en-US" sz="2452">
                <a:solidFill>
                  <a:srgbClr val="000000"/>
                </a:solidFill>
                <a:latin typeface="Arimo"/>
              </a:rPr>
              <a:t>Over the years the </a:t>
            </a:r>
            <a:r>
              <a:rPr lang="en-US" sz="2452">
                <a:solidFill>
                  <a:srgbClr val="000000"/>
                </a:solidFill>
                <a:latin typeface="Arimo Bold"/>
              </a:rPr>
              <a:t>trend of neets has increased</a:t>
            </a:r>
            <a:r>
              <a:rPr lang="en-US" sz="2452">
                <a:solidFill>
                  <a:srgbClr val="000000"/>
                </a:solidFill>
                <a:latin typeface="Arimo"/>
              </a:rPr>
              <a:t> and vice versa </a:t>
            </a:r>
            <a:r>
              <a:rPr lang="en-US" sz="2452">
                <a:solidFill>
                  <a:srgbClr val="000000"/>
                </a:solidFill>
                <a:latin typeface="Arimo Bold"/>
              </a:rPr>
              <a:t>youth employment has remained very low</a:t>
            </a:r>
            <a:r>
              <a:rPr lang="en-US" sz="2452">
                <a:solidFill>
                  <a:srgbClr val="000000"/>
                </a:solidFill>
                <a:latin typeface="Arimo"/>
              </a:rPr>
              <a:t>, mainly in the central, southern and island regions. </a:t>
            </a:r>
          </a:p>
        </p:txBody>
      </p:sp>
      <p:sp>
        <p:nvSpPr>
          <p:cNvPr id="8" name="Freeform 8"/>
          <p:cNvSpPr/>
          <p:nvPr/>
        </p:nvSpPr>
        <p:spPr>
          <a:xfrm>
            <a:off x="14996899" y="7559223"/>
            <a:ext cx="2262401" cy="2262401"/>
          </a:xfrm>
          <a:custGeom>
            <a:avLst/>
            <a:gdLst/>
            <a:ahLst/>
            <a:cxnLst/>
            <a:rect l="l" t="t" r="r" b="b"/>
            <a:pathLst>
              <a:path w="2262401" h="2262401">
                <a:moveTo>
                  <a:pt x="0" y="0"/>
                </a:moveTo>
                <a:lnTo>
                  <a:pt x="2262401" y="0"/>
                </a:lnTo>
                <a:lnTo>
                  <a:pt x="2262401" y="2262401"/>
                </a:lnTo>
                <a:lnTo>
                  <a:pt x="0" y="22624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670341" y="385484"/>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First Question</a:t>
            </a:r>
          </a:p>
        </p:txBody>
      </p:sp>
      <p:sp>
        <p:nvSpPr>
          <p:cNvPr id="7" name="TextBox 7"/>
          <p:cNvSpPr txBox="1"/>
          <p:nvPr/>
        </p:nvSpPr>
        <p:spPr>
          <a:xfrm>
            <a:off x="670341" y="1997749"/>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How has the trend of total employment and unemployment rate varied over the years in Italy?</a:t>
            </a:r>
          </a:p>
        </p:txBody>
      </p:sp>
      <p:sp>
        <p:nvSpPr>
          <p:cNvPr id="8" name="Freeform 8"/>
          <p:cNvSpPr/>
          <p:nvPr/>
        </p:nvSpPr>
        <p:spPr>
          <a:xfrm>
            <a:off x="670341" y="3337654"/>
            <a:ext cx="1067994" cy="807792"/>
          </a:xfrm>
          <a:custGeom>
            <a:avLst/>
            <a:gdLst/>
            <a:ahLst/>
            <a:cxnLst/>
            <a:rect l="l" t="t" r="r" b="b"/>
            <a:pathLst>
              <a:path w="1067994" h="807792">
                <a:moveTo>
                  <a:pt x="0" y="0"/>
                </a:moveTo>
                <a:lnTo>
                  <a:pt x="1067994" y="0"/>
                </a:lnTo>
                <a:lnTo>
                  <a:pt x="1067994" y="807793"/>
                </a:lnTo>
                <a:lnTo>
                  <a:pt x="0" y="8077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9"/>
          <p:cNvSpPr txBox="1"/>
          <p:nvPr/>
        </p:nvSpPr>
        <p:spPr>
          <a:xfrm>
            <a:off x="1998377" y="3280504"/>
            <a:ext cx="14692887" cy="2138042"/>
          </a:xfrm>
          <a:prstGeom prst="rect">
            <a:avLst/>
          </a:prstGeom>
        </p:spPr>
        <p:txBody>
          <a:bodyPr lIns="0" tIns="0" rIns="0" bIns="0" rtlCol="0" anchor="t">
            <a:spAutoFit/>
          </a:bodyPr>
          <a:lstStyle/>
          <a:p>
            <a:pPr algn="just">
              <a:lnSpc>
                <a:spcPts val="3430"/>
              </a:lnSpc>
            </a:pPr>
            <a:r>
              <a:rPr lang="en-US" sz="2450">
                <a:solidFill>
                  <a:srgbClr val="000000"/>
                </a:solidFill>
                <a:latin typeface="Arimo Bold"/>
              </a:rPr>
              <a:t>National Employment Rate:</a:t>
            </a:r>
          </a:p>
          <a:p>
            <a:pPr marL="528977" lvl="1" indent="-264488" algn="just">
              <a:lnSpc>
                <a:spcPts val="3430"/>
              </a:lnSpc>
              <a:buFont typeface="Arial"/>
              <a:buChar char="•"/>
            </a:pPr>
            <a:r>
              <a:rPr lang="en-US" sz="2450">
                <a:solidFill>
                  <a:srgbClr val="000000"/>
                </a:solidFill>
                <a:latin typeface="Arimo"/>
              </a:rPr>
              <a:t>The highest employment rate was in 2008 at 45.8%.</a:t>
            </a:r>
          </a:p>
          <a:p>
            <a:pPr marL="528977" lvl="1" indent="-264488" algn="just">
              <a:lnSpc>
                <a:spcPts val="3430"/>
              </a:lnSpc>
              <a:buFont typeface="Arial"/>
              <a:buChar char="•"/>
            </a:pPr>
            <a:r>
              <a:rPr lang="en-US" sz="2450">
                <a:solidFill>
                  <a:srgbClr val="000000"/>
                </a:solidFill>
                <a:latin typeface="Arimo"/>
              </a:rPr>
              <a:t>Subsequently, there was a decline, reaching a low of 42.84% in 2014.</a:t>
            </a:r>
          </a:p>
          <a:p>
            <a:pPr marL="528977" lvl="1" indent="-264488" algn="just">
              <a:lnSpc>
                <a:spcPts val="3430"/>
              </a:lnSpc>
              <a:buFont typeface="Arial"/>
              <a:buChar char="•"/>
            </a:pPr>
            <a:r>
              <a:rPr lang="en-US" sz="2450">
                <a:solidFill>
                  <a:srgbClr val="000000"/>
                </a:solidFill>
                <a:latin typeface="Arimo"/>
              </a:rPr>
              <a:t>There was a slight recovery to 44.93% in 2019, followed by a decrease to 44.06% in 2020.</a:t>
            </a:r>
          </a:p>
          <a:p>
            <a:pPr algn="just">
              <a:lnSpc>
                <a:spcPts val="3430"/>
              </a:lnSpc>
              <a:spcBef>
                <a:spcPct val="0"/>
              </a:spcBef>
            </a:pPr>
            <a:endParaRPr lang="en-US" sz="2450">
              <a:solidFill>
                <a:srgbClr val="000000"/>
              </a:solidFill>
              <a:latin typeface="Arimo"/>
            </a:endParaRPr>
          </a:p>
        </p:txBody>
      </p:sp>
      <p:sp>
        <p:nvSpPr>
          <p:cNvPr id="10" name="Freeform 10"/>
          <p:cNvSpPr/>
          <p:nvPr/>
        </p:nvSpPr>
        <p:spPr>
          <a:xfrm flipV="1">
            <a:off x="670341" y="5939185"/>
            <a:ext cx="1067994" cy="986438"/>
          </a:xfrm>
          <a:custGeom>
            <a:avLst/>
            <a:gdLst/>
            <a:ahLst/>
            <a:cxnLst/>
            <a:rect l="l" t="t" r="r" b="b"/>
            <a:pathLst>
              <a:path w="1067994" h="986438">
                <a:moveTo>
                  <a:pt x="0" y="986439"/>
                </a:moveTo>
                <a:lnTo>
                  <a:pt x="1067994" y="986439"/>
                </a:lnTo>
                <a:lnTo>
                  <a:pt x="1067994" y="0"/>
                </a:lnTo>
                <a:lnTo>
                  <a:pt x="0" y="0"/>
                </a:lnTo>
                <a:lnTo>
                  <a:pt x="0" y="98643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1998377" y="5742397"/>
            <a:ext cx="14692887" cy="2995292"/>
          </a:xfrm>
          <a:prstGeom prst="rect">
            <a:avLst/>
          </a:prstGeom>
        </p:spPr>
        <p:txBody>
          <a:bodyPr lIns="0" tIns="0" rIns="0" bIns="0" rtlCol="0" anchor="t">
            <a:spAutoFit/>
          </a:bodyPr>
          <a:lstStyle/>
          <a:p>
            <a:pPr algn="just">
              <a:lnSpc>
                <a:spcPts val="3430"/>
              </a:lnSpc>
            </a:pPr>
            <a:r>
              <a:rPr lang="en-US" sz="2450">
                <a:solidFill>
                  <a:srgbClr val="000000"/>
                </a:solidFill>
                <a:latin typeface="Arimo Bold"/>
              </a:rPr>
              <a:t>National Unemployment Rate:</a:t>
            </a:r>
          </a:p>
          <a:p>
            <a:pPr marL="528977" lvl="1" indent="-264488" algn="just">
              <a:lnSpc>
                <a:spcPts val="3430"/>
              </a:lnSpc>
              <a:buFont typeface="Arial"/>
              <a:buChar char="•"/>
            </a:pPr>
            <a:r>
              <a:rPr lang="en-US" sz="2450">
                <a:solidFill>
                  <a:srgbClr val="000000"/>
                </a:solidFill>
                <a:latin typeface="Arimo"/>
              </a:rPr>
              <a:t>Italy experienced a decrease in the unemployment rate from 2007 to 2008, hitting its lowest point at 2.96% just before the 2008 financial crisis.</a:t>
            </a:r>
          </a:p>
          <a:p>
            <a:pPr marL="528977" lvl="1" indent="-264488" algn="just">
              <a:lnSpc>
                <a:spcPts val="3430"/>
              </a:lnSpc>
              <a:buFont typeface="Arial"/>
              <a:buChar char="•"/>
            </a:pPr>
            <a:r>
              <a:rPr lang="en-US" sz="2450">
                <a:solidFill>
                  <a:srgbClr val="000000"/>
                </a:solidFill>
                <a:latin typeface="Arimo"/>
              </a:rPr>
              <a:t>After 2008, there was a steady increase in unemployment until 2014 when it peaked at 6.22%.</a:t>
            </a:r>
          </a:p>
          <a:p>
            <a:pPr marL="528977" lvl="1" indent="-264488" algn="just">
              <a:lnSpc>
                <a:spcPts val="3430"/>
              </a:lnSpc>
              <a:buFont typeface="Arial"/>
              <a:buChar char="•"/>
            </a:pPr>
            <a:r>
              <a:rPr lang="en-US" sz="2450">
                <a:solidFill>
                  <a:srgbClr val="000000"/>
                </a:solidFill>
                <a:latin typeface="Arimo"/>
              </a:rPr>
              <a:t>From 2014 onwards, there was a gradual decrease, reaching 4.45% in 2020. However, there's an expected increase in the following years due to the pandemic.</a:t>
            </a:r>
          </a:p>
          <a:p>
            <a:pPr algn="just">
              <a:lnSpc>
                <a:spcPts val="3430"/>
              </a:lnSpc>
              <a:spcBef>
                <a:spcPct val="0"/>
              </a:spcBef>
            </a:pPr>
            <a:endParaRPr lang="en-US" sz="2450">
              <a:solidFill>
                <a:srgbClr val="000000"/>
              </a:solidFill>
              <a:latin typeface="Arim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First Question</a:t>
            </a:r>
          </a:p>
        </p:txBody>
      </p:sp>
      <p:sp>
        <p:nvSpPr>
          <p:cNvPr id="7" name="TextBox 7"/>
          <p:cNvSpPr txBox="1"/>
          <p:nvPr/>
        </p:nvSpPr>
        <p:spPr>
          <a:xfrm>
            <a:off x="670341" y="1997749"/>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a) How has the trend of female employment and unemployment rate varied over the years in Italy?</a:t>
            </a:r>
          </a:p>
        </p:txBody>
      </p:sp>
      <p:sp>
        <p:nvSpPr>
          <p:cNvPr id="8" name="TextBox 8"/>
          <p:cNvSpPr txBox="1"/>
          <p:nvPr/>
        </p:nvSpPr>
        <p:spPr>
          <a:xfrm>
            <a:off x="1898987" y="2973644"/>
            <a:ext cx="14205484" cy="2995292"/>
          </a:xfrm>
          <a:prstGeom prst="rect">
            <a:avLst/>
          </a:prstGeom>
        </p:spPr>
        <p:txBody>
          <a:bodyPr lIns="0" tIns="0" rIns="0" bIns="0" rtlCol="0" anchor="t">
            <a:spAutoFit/>
          </a:bodyPr>
          <a:lstStyle/>
          <a:p>
            <a:pPr algn="just">
              <a:lnSpc>
                <a:spcPts val="3430"/>
              </a:lnSpc>
            </a:pPr>
            <a:r>
              <a:rPr lang="en-US" sz="2450">
                <a:solidFill>
                  <a:srgbClr val="000000"/>
                </a:solidFill>
                <a:latin typeface="Arimo Bold"/>
              </a:rPr>
              <a:t>Female Employment:</a:t>
            </a:r>
          </a:p>
          <a:p>
            <a:pPr marL="528977" lvl="1" indent="-264488" algn="just">
              <a:lnSpc>
                <a:spcPts val="3430"/>
              </a:lnSpc>
              <a:buFont typeface="Arial"/>
              <a:buChar char="•"/>
            </a:pPr>
            <a:r>
              <a:rPr lang="en-US" sz="2450">
                <a:solidFill>
                  <a:srgbClr val="000000"/>
                </a:solidFill>
                <a:latin typeface="Arimo"/>
              </a:rPr>
              <a:t>The female employment rate showed an upward trend, peaking at 36.68% in 2019 and decreasing to 35.78% in 2020.</a:t>
            </a:r>
          </a:p>
          <a:p>
            <a:pPr algn="just">
              <a:lnSpc>
                <a:spcPts val="3430"/>
              </a:lnSpc>
            </a:pPr>
            <a:r>
              <a:rPr lang="en-US" sz="2450">
                <a:solidFill>
                  <a:srgbClr val="000000"/>
                </a:solidFill>
                <a:latin typeface="Arimo Bold"/>
              </a:rPr>
              <a:t>Female Unemployment:</a:t>
            </a:r>
          </a:p>
          <a:p>
            <a:pPr marL="528977" lvl="1" indent="-264488" algn="just">
              <a:lnSpc>
                <a:spcPts val="3430"/>
              </a:lnSpc>
              <a:buFont typeface="Arial"/>
              <a:buChar char="•"/>
            </a:pPr>
            <a:r>
              <a:rPr lang="en-US" sz="2450">
                <a:solidFill>
                  <a:srgbClr val="000000"/>
                </a:solidFill>
                <a:latin typeface="Arimo"/>
              </a:rPr>
              <a:t>The lowest female unemployment rate was 2.97% in 2007.</a:t>
            </a:r>
          </a:p>
          <a:p>
            <a:pPr marL="528977" lvl="1" indent="-264488" algn="just">
              <a:lnSpc>
                <a:spcPts val="3430"/>
              </a:lnSpc>
              <a:buFont typeface="Arial"/>
              <a:buChar char="•"/>
            </a:pPr>
            <a:r>
              <a:rPr lang="en-US" sz="2450">
                <a:solidFill>
                  <a:srgbClr val="000000"/>
                </a:solidFill>
                <a:latin typeface="Arimo"/>
              </a:rPr>
              <a:t>The highest rate occurred in 2014 at 5.54% and then gradually decreased to 4.06% in 2020.</a:t>
            </a:r>
          </a:p>
          <a:p>
            <a:pPr algn="just">
              <a:lnSpc>
                <a:spcPts val="3430"/>
              </a:lnSpc>
              <a:spcBef>
                <a:spcPct val="0"/>
              </a:spcBef>
            </a:pPr>
            <a:endParaRPr lang="en-US" sz="2450">
              <a:solidFill>
                <a:srgbClr val="000000"/>
              </a:solidFill>
              <a:latin typeface="Arimo"/>
            </a:endParaRPr>
          </a:p>
        </p:txBody>
      </p:sp>
      <p:sp>
        <p:nvSpPr>
          <p:cNvPr id="9" name="TextBox 9"/>
          <p:cNvSpPr txBox="1"/>
          <p:nvPr/>
        </p:nvSpPr>
        <p:spPr>
          <a:xfrm>
            <a:off x="1898987" y="6711886"/>
            <a:ext cx="14692887" cy="2995292"/>
          </a:xfrm>
          <a:prstGeom prst="rect">
            <a:avLst/>
          </a:prstGeom>
        </p:spPr>
        <p:txBody>
          <a:bodyPr lIns="0" tIns="0" rIns="0" bIns="0" rtlCol="0" anchor="t">
            <a:spAutoFit/>
          </a:bodyPr>
          <a:lstStyle/>
          <a:p>
            <a:pPr algn="just">
              <a:lnSpc>
                <a:spcPts val="3430"/>
              </a:lnSpc>
            </a:pPr>
            <a:r>
              <a:rPr lang="en-US" sz="2450">
                <a:solidFill>
                  <a:srgbClr val="000000"/>
                </a:solidFill>
                <a:latin typeface="Arimo Bold"/>
              </a:rPr>
              <a:t>Male Employment:</a:t>
            </a:r>
          </a:p>
          <a:p>
            <a:pPr marL="528977" lvl="1" indent="-264488" algn="just">
              <a:lnSpc>
                <a:spcPts val="3430"/>
              </a:lnSpc>
              <a:buFont typeface="Arial"/>
              <a:buChar char="•"/>
            </a:pPr>
            <a:r>
              <a:rPr lang="en-US" sz="2450">
                <a:solidFill>
                  <a:srgbClr val="000000"/>
                </a:solidFill>
                <a:latin typeface="Arimo Light"/>
              </a:rPr>
              <a:t>The male employment rate peaked in 2006 at 57.54%.</a:t>
            </a:r>
          </a:p>
          <a:p>
            <a:pPr marL="528977" lvl="1" indent="-264488" algn="just">
              <a:lnSpc>
                <a:spcPts val="3430"/>
              </a:lnSpc>
              <a:buFont typeface="Arial"/>
              <a:buChar char="•"/>
            </a:pPr>
            <a:r>
              <a:rPr lang="en-US" sz="2450">
                <a:solidFill>
                  <a:srgbClr val="000000"/>
                </a:solidFill>
                <a:latin typeface="Arimo Light"/>
              </a:rPr>
              <a:t>It experienced a decline until 2014 when it was 51.74% and then showed a gradual recovery to 52.95% in 2020.</a:t>
            </a:r>
          </a:p>
          <a:p>
            <a:pPr algn="just">
              <a:lnSpc>
                <a:spcPts val="3430"/>
              </a:lnSpc>
            </a:pPr>
            <a:r>
              <a:rPr lang="en-US" sz="2450">
                <a:solidFill>
                  <a:srgbClr val="000000"/>
                </a:solidFill>
                <a:latin typeface="Arimo Bold"/>
              </a:rPr>
              <a:t>Male Unemployment:</a:t>
            </a:r>
          </a:p>
          <a:p>
            <a:pPr marL="528977" lvl="1" indent="-264488" algn="just">
              <a:lnSpc>
                <a:spcPts val="3430"/>
              </a:lnSpc>
              <a:buFont typeface="Arial"/>
              <a:buChar char="•"/>
            </a:pPr>
            <a:r>
              <a:rPr lang="en-US" sz="2450">
                <a:solidFill>
                  <a:srgbClr val="000000"/>
                </a:solidFill>
                <a:latin typeface="Arimo Light"/>
              </a:rPr>
              <a:t>The lowest male unemployment rate was 2.95% in 2007.</a:t>
            </a:r>
          </a:p>
          <a:p>
            <a:pPr marL="528977" lvl="1" indent="-264488" algn="just">
              <a:lnSpc>
                <a:spcPts val="3430"/>
              </a:lnSpc>
              <a:spcBef>
                <a:spcPct val="0"/>
              </a:spcBef>
              <a:buFont typeface="Arial"/>
              <a:buChar char="•"/>
            </a:pPr>
            <a:r>
              <a:rPr lang="en-US" sz="2450">
                <a:solidFill>
                  <a:srgbClr val="000000"/>
                </a:solidFill>
                <a:latin typeface="Arimo Light"/>
              </a:rPr>
              <a:t>The highest rate occurred in 2014 at 6.96% and then gradually decreased to 4.86% in 2020.</a:t>
            </a:r>
          </a:p>
        </p:txBody>
      </p:sp>
      <p:sp>
        <p:nvSpPr>
          <p:cNvPr id="10" name="Freeform 10"/>
          <p:cNvSpPr/>
          <p:nvPr/>
        </p:nvSpPr>
        <p:spPr>
          <a:xfrm>
            <a:off x="670341" y="3030794"/>
            <a:ext cx="919579" cy="963368"/>
          </a:xfrm>
          <a:custGeom>
            <a:avLst/>
            <a:gdLst/>
            <a:ahLst/>
            <a:cxnLst/>
            <a:rect l="l" t="t" r="r" b="b"/>
            <a:pathLst>
              <a:path w="919579" h="963368">
                <a:moveTo>
                  <a:pt x="0" y="0"/>
                </a:moveTo>
                <a:lnTo>
                  <a:pt x="919579" y="0"/>
                </a:lnTo>
                <a:lnTo>
                  <a:pt x="919579" y="963368"/>
                </a:lnTo>
                <a:lnTo>
                  <a:pt x="0" y="9633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670341" y="6769036"/>
            <a:ext cx="919579" cy="974506"/>
          </a:xfrm>
          <a:custGeom>
            <a:avLst/>
            <a:gdLst/>
            <a:ahLst/>
            <a:cxnLst/>
            <a:rect l="l" t="t" r="r" b="b"/>
            <a:pathLst>
              <a:path w="919579" h="974506">
                <a:moveTo>
                  <a:pt x="0" y="0"/>
                </a:moveTo>
                <a:lnTo>
                  <a:pt x="919579" y="0"/>
                </a:lnTo>
                <a:lnTo>
                  <a:pt x="919579" y="974506"/>
                </a:lnTo>
                <a:lnTo>
                  <a:pt x="0" y="974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670341" y="5914326"/>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b) How has the trend of male employment and unemployment rate varied across over the years in Italy?</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First Question</a:t>
            </a:r>
          </a:p>
        </p:txBody>
      </p:sp>
      <p:sp>
        <p:nvSpPr>
          <p:cNvPr id="7" name="TextBox 7"/>
          <p:cNvSpPr txBox="1"/>
          <p:nvPr/>
        </p:nvSpPr>
        <p:spPr>
          <a:xfrm>
            <a:off x="670341" y="1997749"/>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c) And what about Sicily?</a:t>
            </a:r>
          </a:p>
        </p:txBody>
      </p:sp>
      <p:sp>
        <p:nvSpPr>
          <p:cNvPr id="8" name="TextBox 8"/>
          <p:cNvSpPr txBox="1"/>
          <p:nvPr/>
        </p:nvSpPr>
        <p:spPr>
          <a:xfrm>
            <a:off x="1623371" y="2776251"/>
            <a:ext cx="14205484" cy="2995292"/>
          </a:xfrm>
          <a:prstGeom prst="rect">
            <a:avLst/>
          </a:prstGeom>
        </p:spPr>
        <p:txBody>
          <a:bodyPr lIns="0" tIns="0" rIns="0" bIns="0" rtlCol="0" anchor="t">
            <a:spAutoFit/>
          </a:bodyPr>
          <a:lstStyle/>
          <a:p>
            <a:pPr algn="just">
              <a:lnSpc>
                <a:spcPts val="3430"/>
              </a:lnSpc>
            </a:pPr>
            <a:r>
              <a:rPr lang="en-US" sz="2450">
                <a:solidFill>
                  <a:srgbClr val="000000"/>
                </a:solidFill>
                <a:latin typeface="Arimo Semi-Bold"/>
              </a:rPr>
              <a:t>Regional Variation:</a:t>
            </a:r>
          </a:p>
          <a:p>
            <a:pPr marL="528977" lvl="1" indent="-264488" algn="just">
              <a:lnSpc>
                <a:spcPts val="3430"/>
              </a:lnSpc>
              <a:buFont typeface="Arial"/>
              <a:buChar char="•"/>
            </a:pPr>
            <a:r>
              <a:rPr lang="en-US" sz="2450">
                <a:solidFill>
                  <a:srgbClr val="000000"/>
                </a:solidFill>
                <a:latin typeface="Arimo"/>
              </a:rPr>
              <a:t>Sicily had a consistently lower employment rate, around 30%, compared to regions like Bolzano and Lombardy, where rates hovered around 50-60%.</a:t>
            </a:r>
          </a:p>
          <a:p>
            <a:pPr marL="528977" lvl="1" indent="-264488" algn="just">
              <a:lnSpc>
                <a:spcPts val="3430"/>
              </a:lnSpc>
              <a:buFont typeface="Arial"/>
              <a:buChar char="•"/>
            </a:pPr>
            <a:r>
              <a:rPr lang="en-US" sz="2450">
                <a:solidFill>
                  <a:srgbClr val="000000"/>
                </a:solidFill>
                <a:latin typeface="Arimo"/>
              </a:rPr>
              <a:t>Sicily's employment rate peaked in 2006 at 35.84% and declined to 30.51% in 2014, with a slight increase to 31.64% by 2020.</a:t>
            </a:r>
          </a:p>
          <a:p>
            <a:pPr marL="528977" lvl="1" indent="-264488" algn="just">
              <a:lnSpc>
                <a:spcPts val="3430"/>
              </a:lnSpc>
              <a:spcBef>
                <a:spcPct val="0"/>
              </a:spcBef>
              <a:buFont typeface="Arial"/>
              <a:buChar char="•"/>
            </a:pPr>
            <a:r>
              <a:rPr lang="en-US" sz="2450">
                <a:solidFill>
                  <a:srgbClr val="000000"/>
                </a:solidFill>
                <a:latin typeface="Arimo"/>
              </a:rPr>
              <a:t>The unemployment rate in Sicily was among the highest in Italy, reaching 8.86% in 2016 but decreasing to 6.89% in 2020, before the pandemic.</a:t>
            </a:r>
          </a:p>
        </p:txBody>
      </p:sp>
      <p:sp>
        <p:nvSpPr>
          <p:cNvPr id="9" name="Freeform 9"/>
          <p:cNvSpPr/>
          <p:nvPr/>
        </p:nvSpPr>
        <p:spPr>
          <a:xfrm>
            <a:off x="813811" y="2833401"/>
            <a:ext cx="638110" cy="1008506"/>
          </a:xfrm>
          <a:custGeom>
            <a:avLst/>
            <a:gdLst/>
            <a:ahLst/>
            <a:cxnLst/>
            <a:rect l="l" t="t" r="r" b="b"/>
            <a:pathLst>
              <a:path w="638110" h="1008506">
                <a:moveTo>
                  <a:pt x="0" y="0"/>
                </a:moveTo>
                <a:lnTo>
                  <a:pt x="638110" y="0"/>
                </a:lnTo>
                <a:lnTo>
                  <a:pt x="638110" y="1008507"/>
                </a:lnTo>
                <a:lnTo>
                  <a:pt x="0" y="10085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15363228" y="8383915"/>
            <a:ext cx="2216184" cy="1748771"/>
          </a:xfrm>
          <a:custGeom>
            <a:avLst/>
            <a:gdLst/>
            <a:ahLst/>
            <a:cxnLst/>
            <a:rect l="l" t="t" r="r" b="b"/>
            <a:pathLst>
              <a:path w="2216184" h="1748771">
                <a:moveTo>
                  <a:pt x="0" y="0"/>
                </a:moveTo>
                <a:lnTo>
                  <a:pt x="2216184" y="0"/>
                </a:lnTo>
                <a:lnTo>
                  <a:pt x="2216184" y="1748770"/>
                </a:lnTo>
                <a:lnTo>
                  <a:pt x="0" y="174877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670341" y="6897715"/>
            <a:ext cx="14205484" cy="213804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The data reveals a fluctuating pattern of employment and unemployment rates in Italy, with significant regional variations. The global financial crisis of 2008 had a notable impact on these trends, and the subsequent recovery was interrupted by the COVID-19 pandemic. Sicily consistently lags behind other regions in terms of employment rates and faces a persistent challenge with higher unemployment rates.</a:t>
            </a:r>
          </a:p>
        </p:txBody>
      </p:sp>
      <p:sp>
        <p:nvSpPr>
          <p:cNvPr id="12" name="TextBox 12"/>
          <p:cNvSpPr txBox="1"/>
          <p:nvPr/>
        </p:nvSpPr>
        <p:spPr>
          <a:xfrm>
            <a:off x="670341" y="6114762"/>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Data Analysis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874803"/>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Second Question</a:t>
            </a:r>
          </a:p>
        </p:txBody>
      </p:sp>
      <p:sp>
        <p:nvSpPr>
          <p:cNvPr id="7" name="TextBox 7"/>
          <p:cNvSpPr txBox="1"/>
          <p:nvPr/>
        </p:nvSpPr>
        <p:spPr>
          <a:xfrm>
            <a:off x="670341" y="1633538"/>
            <a:ext cx="14692887" cy="868678"/>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What is the trend of other occupational conditions such as inactive, not seeking and unwilling to work and gray area of inactivity?</a:t>
            </a:r>
          </a:p>
        </p:txBody>
      </p:sp>
      <p:sp>
        <p:nvSpPr>
          <p:cNvPr id="8" name="TextBox 8"/>
          <p:cNvSpPr txBox="1"/>
          <p:nvPr/>
        </p:nvSpPr>
        <p:spPr>
          <a:xfrm>
            <a:off x="1797557" y="2842850"/>
            <a:ext cx="14205484" cy="2566667"/>
          </a:xfrm>
          <a:prstGeom prst="rect">
            <a:avLst/>
          </a:prstGeom>
        </p:spPr>
        <p:txBody>
          <a:bodyPr lIns="0" tIns="0" rIns="0" bIns="0" rtlCol="0" anchor="t">
            <a:spAutoFit/>
          </a:bodyPr>
          <a:lstStyle/>
          <a:p>
            <a:pPr algn="just">
              <a:lnSpc>
                <a:spcPts val="3430"/>
              </a:lnSpc>
            </a:pPr>
            <a:r>
              <a:rPr lang="en-US" sz="2450">
                <a:solidFill>
                  <a:srgbClr val="000000"/>
                </a:solidFill>
                <a:latin typeface="Arimo Semi-Bold"/>
              </a:rPr>
              <a:t>Inactives:</a:t>
            </a:r>
          </a:p>
          <a:p>
            <a:pPr marL="528977" lvl="1" indent="-264488" algn="just">
              <a:lnSpc>
                <a:spcPts val="3430"/>
              </a:lnSpc>
              <a:buFont typeface="Arial"/>
              <a:buChar char="•"/>
            </a:pPr>
            <a:r>
              <a:rPr lang="en-US" sz="2450">
                <a:solidFill>
                  <a:srgbClr val="000000"/>
                </a:solidFill>
                <a:latin typeface="Arimo"/>
              </a:rPr>
              <a:t>Inactives represent individuals who have not actively sought work in the four weeks preceding the reference week or are unwilling to work within the next two weeks, or both.</a:t>
            </a:r>
          </a:p>
          <a:p>
            <a:pPr marL="528977" lvl="1" indent="-264488" algn="just">
              <a:lnSpc>
                <a:spcPts val="3430"/>
              </a:lnSpc>
              <a:buFont typeface="Arial"/>
              <a:buChar char="•"/>
            </a:pPr>
            <a:r>
              <a:rPr lang="en-US" sz="2450">
                <a:solidFill>
                  <a:srgbClr val="000000"/>
                </a:solidFill>
                <a:latin typeface="Arimo"/>
              </a:rPr>
              <a:t>The trend for inactives remained consistently around 50% during this period.</a:t>
            </a:r>
          </a:p>
          <a:p>
            <a:pPr marL="528977" lvl="1" indent="-264488" algn="just">
              <a:lnSpc>
                <a:spcPts val="3430"/>
              </a:lnSpc>
              <a:spcBef>
                <a:spcPct val="0"/>
              </a:spcBef>
              <a:buFont typeface="Arial"/>
              <a:buChar char="•"/>
            </a:pPr>
            <a:r>
              <a:rPr lang="en-US" sz="2450">
                <a:solidFill>
                  <a:srgbClr val="000000"/>
                </a:solidFill>
                <a:latin typeface="Arimo"/>
              </a:rPr>
              <a:t>Peaks were observed in 2011 at 51.86% and in 2020 at 51.49%, while the lowest value in this timeframe was in 2018 at 50.08%.</a:t>
            </a:r>
          </a:p>
        </p:txBody>
      </p:sp>
      <p:sp>
        <p:nvSpPr>
          <p:cNvPr id="9" name="TextBox 9"/>
          <p:cNvSpPr txBox="1"/>
          <p:nvPr/>
        </p:nvSpPr>
        <p:spPr>
          <a:xfrm>
            <a:off x="1797557" y="5539353"/>
            <a:ext cx="14205484" cy="2138042"/>
          </a:xfrm>
          <a:prstGeom prst="rect">
            <a:avLst/>
          </a:prstGeom>
        </p:spPr>
        <p:txBody>
          <a:bodyPr lIns="0" tIns="0" rIns="0" bIns="0" rtlCol="0" anchor="t">
            <a:spAutoFit/>
          </a:bodyPr>
          <a:lstStyle/>
          <a:p>
            <a:pPr algn="just">
              <a:lnSpc>
                <a:spcPts val="3430"/>
              </a:lnSpc>
            </a:pPr>
            <a:r>
              <a:rPr lang="en-US" sz="2450">
                <a:solidFill>
                  <a:srgbClr val="000000"/>
                </a:solidFill>
                <a:latin typeface="Arimo Bold"/>
              </a:rPr>
              <a:t>Gray Area of Inactivity:</a:t>
            </a:r>
          </a:p>
          <a:p>
            <a:pPr marL="528977" lvl="1" indent="-264488" algn="just">
              <a:lnSpc>
                <a:spcPts val="3430"/>
              </a:lnSpc>
              <a:buFont typeface="Arial"/>
              <a:buChar char="•"/>
            </a:pPr>
            <a:r>
              <a:rPr lang="en-US" sz="2450">
                <a:solidFill>
                  <a:srgbClr val="000000"/>
                </a:solidFill>
                <a:latin typeface="Arimo"/>
              </a:rPr>
              <a:t>The "gray zone of inactivity" includes individuals who, although not officially considered unemployed by statistical definitions, would be available for work if given the opportunity.</a:t>
            </a:r>
          </a:p>
          <a:p>
            <a:pPr marL="528977" lvl="1" indent="-264488" algn="just">
              <a:lnSpc>
                <a:spcPts val="3430"/>
              </a:lnSpc>
              <a:buFont typeface="Arial"/>
              <a:buChar char="•"/>
            </a:pPr>
            <a:r>
              <a:rPr lang="en-US" sz="2450">
                <a:solidFill>
                  <a:srgbClr val="000000"/>
                </a:solidFill>
                <a:latin typeface="Arimo"/>
              </a:rPr>
              <a:t>This trend increased until 2015, reaching 7.17%, and then fluctuated in subsequent years, stabilizing at 6.49% by 2020.</a:t>
            </a:r>
          </a:p>
        </p:txBody>
      </p:sp>
      <p:sp>
        <p:nvSpPr>
          <p:cNvPr id="10" name="TextBox 10"/>
          <p:cNvSpPr txBox="1"/>
          <p:nvPr/>
        </p:nvSpPr>
        <p:spPr>
          <a:xfrm>
            <a:off x="1797557" y="7858370"/>
            <a:ext cx="14205484" cy="2138042"/>
          </a:xfrm>
          <a:prstGeom prst="rect">
            <a:avLst/>
          </a:prstGeom>
        </p:spPr>
        <p:txBody>
          <a:bodyPr lIns="0" tIns="0" rIns="0" bIns="0" rtlCol="0" anchor="t">
            <a:spAutoFit/>
          </a:bodyPr>
          <a:lstStyle/>
          <a:p>
            <a:pPr algn="just">
              <a:lnSpc>
                <a:spcPts val="3430"/>
              </a:lnSpc>
            </a:pPr>
            <a:r>
              <a:rPr lang="en-US" sz="2450">
                <a:solidFill>
                  <a:srgbClr val="000000"/>
                </a:solidFill>
                <a:latin typeface="Arimo Bold"/>
              </a:rPr>
              <a:t>Not Seeking and Unwilling to Work:</a:t>
            </a:r>
          </a:p>
          <a:p>
            <a:pPr marL="528977" lvl="1" indent="-264488" algn="just">
              <a:lnSpc>
                <a:spcPts val="3430"/>
              </a:lnSpc>
              <a:buFont typeface="Arial"/>
              <a:buChar char="•"/>
            </a:pPr>
            <a:r>
              <a:rPr lang="en-US" sz="2450">
                <a:solidFill>
                  <a:srgbClr val="000000"/>
                </a:solidFill>
                <a:latin typeface="Arimo"/>
              </a:rPr>
              <a:t>This category includes individuals who are not employed and are not actively seeking employment.</a:t>
            </a:r>
          </a:p>
          <a:p>
            <a:pPr marL="528977" lvl="1" indent="-264488" algn="just">
              <a:lnSpc>
                <a:spcPts val="3430"/>
              </a:lnSpc>
              <a:buFont typeface="Arial"/>
              <a:buChar char="•"/>
            </a:pPr>
            <a:r>
              <a:rPr lang="en-US" sz="2450">
                <a:solidFill>
                  <a:srgbClr val="000000"/>
                </a:solidFill>
                <a:latin typeface="Arimo"/>
              </a:rPr>
              <a:t>The trend for not seeking and unwilling to work remained around 40%.</a:t>
            </a:r>
          </a:p>
          <a:p>
            <a:pPr marL="528977" lvl="1" indent="-264488" algn="just">
              <a:lnSpc>
                <a:spcPts val="3430"/>
              </a:lnSpc>
              <a:buFont typeface="Arial"/>
              <a:buChar char="•"/>
            </a:pPr>
            <a:r>
              <a:rPr lang="en-US" sz="2450">
                <a:solidFill>
                  <a:srgbClr val="000000"/>
                </a:solidFill>
                <a:latin typeface="Arimo"/>
              </a:rPr>
              <a:t>Peak values were observed in both 2011 and 2020, with rates of 45.71% and 45%, respectively, while the lowest peak occurred in 2015 at 43.87%.</a:t>
            </a:r>
          </a:p>
        </p:txBody>
      </p:sp>
      <p:sp>
        <p:nvSpPr>
          <p:cNvPr id="11" name="Freeform 11"/>
          <p:cNvSpPr/>
          <p:nvPr/>
        </p:nvSpPr>
        <p:spPr>
          <a:xfrm>
            <a:off x="670341" y="7915520"/>
            <a:ext cx="762302" cy="716564"/>
          </a:xfrm>
          <a:custGeom>
            <a:avLst/>
            <a:gdLst/>
            <a:ahLst/>
            <a:cxnLst/>
            <a:rect l="l" t="t" r="r" b="b"/>
            <a:pathLst>
              <a:path w="762302" h="716564">
                <a:moveTo>
                  <a:pt x="0" y="0"/>
                </a:moveTo>
                <a:lnTo>
                  <a:pt x="762302" y="0"/>
                </a:lnTo>
                <a:lnTo>
                  <a:pt x="762302" y="716564"/>
                </a:lnTo>
                <a:lnTo>
                  <a:pt x="0" y="7165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70341" y="5596503"/>
            <a:ext cx="762302" cy="762302"/>
          </a:xfrm>
          <a:custGeom>
            <a:avLst/>
            <a:gdLst/>
            <a:ahLst/>
            <a:cxnLst/>
            <a:rect l="l" t="t" r="r" b="b"/>
            <a:pathLst>
              <a:path w="762302" h="762302">
                <a:moveTo>
                  <a:pt x="0" y="0"/>
                </a:moveTo>
                <a:lnTo>
                  <a:pt x="762302" y="0"/>
                </a:lnTo>
                <a:lnTo>
                  <a:pt x="762302" y="762301"/>
                </a:lnTo>
                <a:lnTo>
                  <a:pt x="0" y="76230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670341" y="2900000"/>
            <a:ext cx="762302" cy="1003029"/>
          </a:xfrm>
          <a:custGeom>
            <a:avLst/>
            <a:gdLst/>
            <a:ahLst/>
            <a:cxnLst/>
            <a:rect l="l" t="t" r="r" b="b"/>
            <a:pathLst>
              <a:path w="762302" h="1003029">
                <a:moveTo>
                  <a:pt x="0" y="0"/>
                </a:moveTo>
                <a:lnTo>
                  <a:pt x="762302" y="0"/>
                </a:lnTo>
                <a:lnTo>
                  <a:pt x="762302" y="1003028"/>
                </a:lnTo>
                <a:lnTo>
                  <a:pt x="0" y="100302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5199506" y="-1286639"/>
            <a:ext cx="4985461" cy="431743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 name="Group 4"/>
          <p:cNvGrpSpPr/>
          <p:nvPr/>
        </p:nvGrpSpPr>
        <p:grpSpPr>
          <a:xfrm rot="-10800000">
            <a:off x="16003041" y="1495364"/>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sp>
        <p:nvSpPr>
          <p:cNvPr id="6" name="TextBox 6"/>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Third Question</a:t>
            </a:r>
          </a:p>
        </p:txBody>
      </p:sp>
      <p:sp>
        <p:nvSpPr>
          <p:cNvPr id="7" name="TextBox 7"/>
          <p:cNvSpPr txBox="1"/>
          <p:nvPr/>
        </p:nvSpPr>
        <p:spPr>
          <a:xfrm>
            <a:off x="670341" y="1867367"/>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What is the best region in terms of youth employment and with a lower rate of Neets?</a:t>
            </a:r>
          </a:p>
        </p:txBody>
      </p:sp>
      <p:sp>
        <p:nvSpPr>
          <p:cNvPr id="8" name="TextBox 8"/>
          <p:cNvSpPr txBox="1"/>
          <p:nvPr/>
        </p:nvSpPr>
        <p:spPr>
          <a:xfrm>
            <a:off x="1623371" y="3502487"/>
            <a:ext cx="14205484" cy="3852542"/>
          </a:xfrm>
          <a:prstGeom prst="rect">
            <a:avLst/>
          </a:prstGeom>
        </p:spPr>
        <p:txBody>
          <a:bodyPr lIns="0" tIns="0" rIns="0" bIns="0" rtlCol="0" anchor="t">
            <a:spAutoFit/>
          </a:bodyPr>
          <a:lstStyle/>
          <a:p>
            <a:pPr algn="just">
              <a:lnSpc>
                <a:spcPts val="3430"/>
              </a:lnSpc>
            </a:pPr>
            <a:r>
              <a:rPr lang="en-US" sz="2450">
                <a:solidFill>
                  <a:srgbClr val="000000"/>
                </a:solidFill>
                <a:latin typeface="Arimo Semi-Bold"/>
              </a:rPr>
              <a:t>Regional Disparities:</a:t>
            </a:r>
          </a:p>
          <a:p>
            <a:pPr marL="528977" lvl="1" indent="-264488" algn="just">
              <a:lnSpc>
                <a:spcPts val="3430"/>
              </a:lnSpc>
              <a:buFont typeface="Arial"/>
              <a:buChar char="•"/>
            </a:pPr>
            <a:r>
              <a:rPr lang="en-US" sz="2450">
                <a:solidFill>
                  <a:srgbClr val="000000"/>
                </a:solidFill>
                <a:latin typeface="Arimo"/>
              </a:rPr>
              <a:t>Northern regions, particularly the Autonomous Province of Trento, outperform others in terms of youth employment rates. In 2019, Trento had a youth employment rate of 52% and a NEET rate of approximately 13.15% for the entire youth population.</a:t>
            </a:r>
          </a:p>
          <a:p>
            <a:pPr marL="528977" lvl="1" indent="-264488" algn="just">
              <a:lnSpc>
                <a:spcPts val="3430"/>
              </a:lnSpc>
              <a:buFont typeface="Arial"/>
              <a:buChar char="•"/>
            </a:pPr>
            <a:r>
              <a:rPr lang="en-US" sz="2450">
                <a:solidFill>
                  <a:srgbClr val="000000"/>
                </a:solidFill>
                <a:latin typeface="Arimo"/>
              </a:rPr>
              <a:t>When considering gender, there is a notable difference. The male youth population in Trento had a youth employment rate of 57% and a NEET rate of 8.7%, while the female youth population had an employment rate of around 47% and a NEET rate of 17.77%.</a:t>
            </a:r>
          </a:p>
          <a:p>
            <a:pPr marL="528977" lvl="1" indent="-264488" algn="just">
              <a:lnSpc>
                <a:spcPts val="3430"/>
              </a:lnSpc>
              <a:spcBef>
                <a:spcPct val="0"/>
              </a:spcBef>
              <a:buFont typeface="Arial"/>
              <a:buChar char="•"/>
            </a:pPr>
            <a:r>
              <a:rPr lang="en-US" sz="2450">
                <a:solidFill>
                  <a:srgbClr val="000000"/>
                </a:solidFill>
                <a:latin typeface="Arimo"/>
              </a:rPr>
              <a:t>In contrast, the South-Southern Island regions exhibit lower youth employment rates and higher NEET rates.</a:t>
            </a:r>
          </a:p>
        </p:txBody>
      </p:sp>
      <p:sp>
        <p:nvSpPr>
          <p:cNvPr id="9" name="Freeform 9"/>
          <p:cNvSpPr/>
          <p:nvPr/>
        </p:nvSpPr>
        <p:spPr>
          <a:xfrm>
            <a:off x="670341" y="3559637"/>
            <a:ext cx="619060" cy="978400"/>
          </a:xfrm>
          <a:custGeom>
            <a:avLst/>
            <a:gdLst/>
            <a:ahLst/>
            <a:cxnLst/>
            <a:rect l="l" t="t" r="r" b="b"/>
            <a:pathLst>
              <a:path w="619060" h="978400">
                <a:moveTo>
                  <a:pt x="0" y="0"/>
                </a:moveTo>
                <a:lnTo>
                  <a:pt x="619060" y="0"/>
                </a:lnTo>
                <a:lnTo>
                  <a:pt x="619060" y="978399"/>
                </a:lnTo>
                <a:lnTo>
                  <a:pt x="0" y="97839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TextBox 10"/>
          <p:cNvSpPr txBox="1"/>
          <p:nvPr/>
        </p:nvSpPr>
        <p:spPr>
          <a:xfrm>
            <a:off x="670341" y="2469344"/>
            <a:ext cx="14205484" cy="852167"/>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To answer the thrid question, we use the seventh data story, where there are the two categories of youth, Neets and youth employment rate by region, gender, and year.</a:t>
            </a:r>
          </a:p>
        </p:txBody>
      </p:sp>
      <p:sp>
        <p:nvSpPr>
          <p:cNvPr id="11" name="Freeform 11"/>
          <p:cNvSpPr/>
          <p:nvPr/>
        </p:nvSpPr>
        <p:spPr>
          <a:xfrm>
            <a:off x="14005649" y="7888429"/>
            <a:ext cx="2715157" cy="2053646"/>
          </a:xfrm>
          <a:custGeom>
            <a:avLst/>
            <a:gdLst/>
            <a:ahLst/>
            <a:cxnLst/>
            <a:rect l="l" t="t" r="r" b="b"/>
            <a:pathLst>
              <a:path w="2715157" h="2053646">
                <a:moveTo>
                  <a:pt x="0" y="0"/>
                </a:moveTo>
                <a:lnTo>
                  <a:pt x="2715157" y="0"/>
                </a:lnTo>
                <a:lnTo>
                  <a:pt x="2715157" y="2053646"/>
                </a:lnTo>
                <a:lnTo>
                  <a:pt x="0" y="20536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1079680" y="4652958"/>
            <a:ext cx="4045062" cy="1762230"/>
            <a:chOff x="0" y="0"/>
            <a:chExt cx="5393416" cy="2349640"/>
          </a:xfrm>
        </p:grpSpPr>
        <p:sp>
          <p:nvSpPr>
            <p:cNvPr id="3" name="TextBox 3"/>
            <p:cNvSpPr txBox="1"/>
            <p:nvPr/>
          </p:nvSpPr>
          <p:spPr>
            <a:xfrm>
              <a:off x="0" y="-9525"/>
              <a:ext cx="5393416"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5)</a:t>
              </a:r>
            </a:p>
          </p:txBody>
        </p:sp>
        <p:sp>
          <p:nvSpPr>
            <p:cNvPr id="4" name="TextBox 4"/>
            <p:cNvSpPr txBox="1"/>
            <p:nvPr/>
          </p:nvSpPr>
          <p:spPr>
            <a:xfrm>
              <a:off x="0" y="960049"/>
              <a:ext cx="5393416" cy="1389592"/>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Arimo"/>
                </a:rPr>
                <a:t>What is the relationship between education rate and employment and unemployment rate?</a:t>
              </a:r>
            </a:p>
          </p:txBody>
        </p:sp>
      </p:grpSp>
      <p:sp>
        <p:nvSpPr>
          <p:cNvPr id="5" name="TextBox 5"/>
          <p:cNvSpPr txBox="1"/>
          <p:nvPr/>
        </p:nvSpPr>
        <p:spPr>
          <a:xfrm>
            <a:off x="1028700" y="314851"/>
            <a:ext cx="8767219" cy="923925"/>
          </a:xfrm>
          <a:prstGeom prst="rect">
            <a:avLst/>
          </a:prstGeom>
        </p:spPr>
        <p:txBody>
          <a:bodyPr lIns="0" tIns="0" rIns="0" bIns="0" rtlCol="0" anchor="t">
            <a:spAutoFit/>
          </a:bodyPr>
          <a:lstStyle/>
          <a:p>
            <a:pPr>
              <a:lnSpc>
                <a:spcPts val="7200"/>
              </a:lnSpc>
              <a:spcBef>
                <a:spcPct val="0"/>
              </a:spcBef>
            </a:pPr>
            <a:r>
              <a:rPr lang="en-US" sz="6000" spc="-60">
                <a:solidFill>
                  <a:srgbClr val="004651"/>
                </a:solidFill>
                <a:latin typeface="Anton"/>
              </a:rPr>
              <a:t>BUSINESS QUESTIONS</a:t>
            </a:r>
          </a:p>
        </p:txBody>
      </p:sp>
      <p:grpSp>
        <p:nvGrpSpPr>
          <p:cNvPr id="6" name="Group 6"/>
          <p:cNvGrpSpPr/>
          <p:nvPr/>
        </p:nvGrpSpPr>
        <p:grpSpPr>
          <a:xfrm>
            <a:off x="17259300" y="967314"/>
            <a:ext cx="2977778" cy="2578770"/>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8" name="Group 8"/>
          <p:cNvGrpSpPr/>
          <p:nvPr/>
        </p:nvGrpSpPr>
        <p:grpSpPr>
          <a:xfrm>
            <a:off x="15219315" y="-135282"/>
            <a:ext cx="2642290" cy="2288235"/>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0" name="Group 10"/>
          <p:cNvGrpSpPr/>
          <p:nvPr/>
        </p:nvGrpSpPr>
        <p:grpSpPr>
          <a:xfrm>
            <a:off x="13243939" y="-956153"/>
            <a:ext cx="2481390" cy="2148895"/>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2" name="AutoShape 12"/>
          <p:cNvSpPr/>
          <p:nvPr/>
        </p:nvSpPr>
        <p:spPr>
          <a:xfrm flipV="1">
            <a:off x="1265467" y="3973979"/>
            <a:ext cx="12815905" cy="9525"/>
          </a:xfrm>
          <a:prstGeom prst="line">
            <a:avLst/>
          </a:prstGeom>
          <a:ln w="19050" cap="rnd">
            <a:solidFill>
              <a:srgbClr val="004651"/>
            </a:solidFill>
            <a:prstDash val="solid"/>
            <a:headEnd type="none" w="sm" len="sm"/>
            <a:tailEnd type="none" w="sm" len="sm"/>
          </a:ln>
        </p:spPr>
      </p:sp>
      <p:grpSp>
        <p:nvGrpSpPr>
          <p:cNvPr id="13" name="Group 13"/>
          <p:cNvGrpSpPr/>
          <p:nvPr/>
        </p:nvGrpSpPr>
        <p:grpSpPr>
          <a:xfrm>
            <a:off x="1028700" y="3809351"/>
            <a:ext cx="380203" cy="329258"/>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5" name="Group 15"/>
          <p:cNvGrpSpPr/>
          <p:nvPr/>
        </p:nvGrpSpPr>
        <p:grpSpPr>
          <a:xfrm>
            <a:off x="5314153" y="3809351"/>
            <a:ext cx="380203" cy="329258"/>
            <a:chOff x="0" y="0"/>
            <a:chExt cx="3619627" cy="3134614"/>
          </a:xfrm>
        </p:grpSpPr>
        <p:sp>
          <p:nvSpPr>
            <p:cNvPr id="16" name="Freeform 1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7" name="Group 17"/>
          <p:cNvGrpSpPr/>
          <p:nvPr/>
        </p:nvGrpSpPr>
        <p:grpSpPr>
          <a:xfrm>
            <a:off x="9602712" y="3828401"/>
            <a:ext cx="380203" cy="329258"/>
            <a:chOff x="0" y="0"/>
            <a:chExt cx="3619627" cy="3134614"/>
          </a:xfrm>
        </p:grpSpPr>
        <p:sp>
          <p:nvSpPr>
            <p:cNvPr id="18" name="Freeform 1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19" name="Group 19"/>
          <p:cNvGrpSpPr/>
          <p:nvPr/>
        </p:nvGrpSpPr>
        <p:grpSpPr>
          <a:xfrm>
            <a:off x="13891270" y="3809351"/>
            <a:ext cx="380203" cy="329258"/>
            <a:chOff x="0" y="0"/>
            <a:chExt cx="3619627" cy="3134614"/>
          </a:xfrm>
        </p:grpSpPr>
        <p:sp>
          <p:nvSpPr>
            <p:cNvPr id="20" name="Freeform 2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21" name="Group 21"/>
          <p:cNvGrpSpPr/>
          <p:nvPr/>
        </p:nvGrpSpPr>
        <p:grpSpPr>
          <a:xfrm>
            <a:off x="1076575" y="1694695"/>
            <a:ext cx="4335734" cy="1762230"/>
            <a:chOff x="0" y="0"/>
            <a:chExt cx="5780979" cy="2349640"/>
          </a:xfrm>
        </p:grpSpPr>
        <p:sp>
          <p:nvSpPr>
            <p:cNvPr id="22" name="TextBox 22"/>
            <p:cNvSpPr txBox="1"/>
            <p:nvPr/>
          </p:nvSpPr>
          <p:spPr>
            <a:xfrm>
              <a:off x="0" y="-9525"/>
              <a:ext cx="5780979"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4)</a:t>
              </a:r>
            </a:p>
          </p:txBody>
        </p:sp>
        <p:sp>
          <p:nvSpPr>
            <p:cNvPr id="23" name="TextBox 23"/>
            <p:cNvSpPr txBox="1"/>
            <p:nvPr/>
          </p:nvSpPr>
          <p:spPr>
            <a:xfrm>
              <a:off x="0" y="960049"/>
              <a:ext cx="5780979" cy="1389592"/>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Arimo"/>
                </a:rPr>
                <a:t>What is the relationship between GDP and employment and unemployment rates of indifferent regions?</a:t>
              </a:r>
            </a:p>
          </p:txBody>
        </p:sp>
      </p:grpSp>
      <p:grpSp>
        <p:nvGrpSpPr>
          <p:cNvPr id="24" name="Group 24"/>
          <p:cNvGrpSpPr/>
          <p:nvPr/>
        </p:nvGrpSpPr>
        <p:grpSpPr>
          <a:xfrm>
            <a:off x="5577132" y="1694695"/>
            <a:ext cx="4002554" cy="1410028"/>
            <a:chOff x="0" y="0"/>
            <a:chExt cx="5336738" cy="1880038"/>
          </a:xfrm>
        </p:grpSpPr>
        <p:sp>
          <p:nvSpPr>
            <p:cNvPr id="25" name="TextBox 25"/>
            <p:cNvSpPr txBox="1"/>
            <p:nvPr/>
          </p:nvSpPr>
          <p:spPr>
            <a:xfrm>
              <a:off x="0" y="-9525"/>
              <a:ext cx="5336738"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a)</a:t>
              </a:r>
            </a:p>
          </p:txBody>
        </p:sp>
        <p:sp>
          <p:nvSpPr>
            <p:cNvPr id="26" name="TextBox 26"/>
            <p:cNvSpPr txBox="1"/>
            <p:nvPr/>
          </p:nvSpPr>
          <p:spPr>
            <a:xfrm>
              <a:off x="0" y="960346"/>
              <a:ext cx="5336738" cy="919692"/>
            </a:xfrm>
            <a:prstGeom prst="rect">
              <a:avLst/>
            </a:prstGeom>
          </p:spPr>
          <p:txBody>
            <a:bodyPr lIns="0" tIns="0" rIns="0" bIns="0" rtlCol="0" anchor="t">
              <a:spAutoFit/>
            </a:bodyPr>
            <a:lstStyle/>
            <a:p>
              <a:pPr>
                <a:lnSpc>
                  <a:spcPts val="2800"/>
                </a:lnSpc>
              </a:pPr>
              <a:r>
                <a:rPr lang="en-US" sz="2000">
                  <a:solidFill>
                    <a:srgbClr val="000000"/>
                  </a:solidFill>
                  <a:latin typeface="Arimo"/>
                </a:rPr>
                <a:t>And what about Neets?</a:t>
              </a:r>
            </a:p>
            <a:p>
              <a:pPr marL="0" lvl="0" indent="0">
                <a:lnSpc>
                  <a:spcPts val="2800"/>
                </a:lnSpc>
                <a:spcBef>
                  <a:spcPct val="0"/>
                </a:spcBef>
              </a:pPr>
              <a:endParaRPr lang="en-US" sz="2000">
                <a:solidFill>
                  <a:srgbClr val="000000"/>
                </a:solidFill>
                <a:latin typeface="Arimo"/>
              </a:endParaRPr>
            </a:p>
          </p:txBody>
        </p:sp>
      </p:grpSp>
      <p:grpSp>
        <p:nvGrpSpPr>
          <p:cNvPr id="27" name="Group 27"/>
          <p:cNvGrpSpPr/>
          <p:nvPr/>
        </p:nvGrpSpPr>
        <p:grpSpPr>
          <a:xfrm>
            <a:off x="9792813" y="1694695"/>
            <a:ext cx="3773819" cy="1762453"/>
            <a:chOff x="0" y="0"/>
            <a:chExt cx="5031759" cy="2349938"/>
          </a:xfrm>
        </p:grpSpPr>
        <p:sp>
          <p:nvSpPr>
            <p:cNvPr id="28" name="TextBox 28"/>
            <p:cNvSpPr txBox="1"/>
            <p:nvPr/>
          </p:nvSpPr>
          <p:spPr>
            <a:xfrm>
              <a:off x="0" y="-9525"/>
              <a:ext cx="5031759"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b)</a:t>
              </a:r>
            </a:p>
          </p:txBody>
        </p:sp>
        <p:sp>
          <p:nvSpPr>
            <p:cNvPr id="29" name="TextBox 29"/>
            <p:cNvSpPr txBox="1"/>
            <p:nvPr/>
          </p:nvSpPr>
          <p:spPr>
            <a:xfrm>
              <a:off x="0" y="960346"/>
              <a:ext cx="5031759" cy="1389592"/>
            </a:xfrm>
            <a:prstGeom prst="rect">
              <a:avLst/>
            </a:prstGeom>
          </p:spPr>
          <p:txBody>
            <a:bodyPr lIns="0" tIns="0" rIns="0" bIns="0" rtlCol="0" anchor="t">
              <a:spAutoFit/>
            </a:bodyPr>
            <a:lstStyle/>
            <a:p>
              <a:pPr>
                <a:lnSpc>
                  <a:spcPts val="2800"/>
                </a:lnSpc>
              </a:pPr>
              <a:r>
                <a:rPr lang="en-US" sz="2000">
                  <a:solidFill>
                    <a:srgbClr val="000000"/>
                  </a:solidFill>
                  <a:latin typeface="Arimo"/>
                </a:rPr>
                <a:t>And what about youth employment?</a:t>
              </a:r>
            </a:p>
            <a:p>
              <a:pPr marL="0" lvl="0" indent="0">
                <a:lnSpc>
                  <a:spcPts val="2800"/>
                </a:lnSpc>
                <a:spcBef>
                  <a:spcPct val="0"/>
                </a:spcBef>
              </a:pPr>
              <a:endParaRPr lang="en-US" sz="2000">
                <a:solidFill>
                  <a:srgbClr val="000000"/>
                </a:solidFill>
                <a:latin typeface="Arimo"/>
              </a:endParaRPr>
            </a:p>
          </p:txBody>
        </p:sp>
      </p:grpSp>
      <p:sp>
        <p:nvSpPr>
          <p:cNvPr id="30" name="AutoShape 30"/>
          <p:cNvSpPr/>
          <p:nvPr/>
        </p:nvSpPr>
        <p:spPr>
          <a:xfrm flipV="1">
            <a:off x="1265467" y="9648044"/>
            <a:ext cx="4048933" cy="9098"/>
          </a:xfrm>
          <a:prstGeom prst="line">
            <a:avLst/>
          </a:prstGeom>
          <a:ln w="19050" cap="rnd">
            <a:solidFill>
              <a:srgbClr val="004651"/>
            </a:solidFill>
            <a:prstDash val="solid"/>
            <a:headEnd type="none" w="sm" len="sm"/>
            <a:tailEnd type="none" w="sm" len="sm"/>
          </a:ln>
        </p:spPr>
      </p:sp>
      <p:grpSp>
        <p:nvGrpSpPr>
          <p:cNvPr id="31" name="Group 31"/>
          <p:cNvGrpSpPr/>
          <p:nvPr/>
        </p:nvGrpSpPr>
        <p:grpSpPr>
          <a:xfrm>
            <a:off x="1028700" y="9482989"/>
            <a:ext cx="380203" cy="329258"/>
            <a:chOff x="0" y="0"/>
            <a:chExt cx="3619627" cy="3134614"/>
          </a:xfrm>
        </p:grpSpPr>
        <p:sp>
          <p:nvSpPr>
            <p:cNvPr id="32" name="Freeform 3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33" name="Group 33"/>
          <p:cNvGrpSpPr/>
          <p:nvPr/>
        </p:nvGrpSpPr>
        <p:grpSpPr>
          <a:xfrm>
            <a:off x="5314153" y="9482989"/>
            <a:ext cx="380203" cy="329258"/>
            <a:chOff x="0" y="0"/>
            <a:chExt cx="3619627" cy="3134614"/>
          </a:xfrm>
        </p:grpSpPr>
        <p:sp>
          <p:nvSpPr>
            <p:cNvPr id="34" name="Freeform 3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35" name="Group 35"/>
          <p:cNvGrpSpPr/>
          <p:nvPr/>
        </p:nvGrpSpPr>
        <p:grpSpPr>
          <a:xfrm>
            <a:off x="1079680" y="7368334"/>
            <a:ext cx="3577468" cy="1762230"/>
            <a:chOff x="0" y="0"/>
            <a:chExt cx="4769957" cy="2349640"/>
          </a:xfrm>
        </p:grpSpPr>
        <p:sp>
          <p:nvSpPr>
            <p:cNvPr id="36" name="TextBox 36"/>
            <p:cNvSpPr txBox="1"/>
            <p:nvPr/>
          </p:nvSpPr>
          <p:spPr>
            <a:xfrm>
              <a:off x="0" y="-9525"/>
              <a:ext cx="4769957"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6)</a:t>
              </a:r>
            </a:p>
          </p:txBody>
        </p:sp>
        <p:sp>
          <p:nvSpPr>
            <p:cNvPr id="37" name="TextBox 37"/>
            <p:cNvSpPr txBox="1"/>
            <p:nvPr/>
          </p:nvSpPr>
          <p:spPr>
            <a:xfrm>
              <a:off x="0" y="960049"/>
              <a:ext cx="4769957" cy="1389592"/>
            </a:xfrm>
            <a:prstGeom prst="rect">
              <a:avLst/>
            </a:prstGeom>
          </p:spPr>
          <p:txBody>
            <a:bodyPr lIns="0" tIns="0" rIns="0" bIns="0" rtlCol="0" anchor="t">
              <a:spAutoFit/>
            </a:bodyPr>
            <a:lstStyle/>
            <a:p>
              <a:pPr marL="0" lvl="0" indent="0">
                <a:lnSpc>
                  <a:spcPts val="2800"/>
                </a:lnSpc>
                <a:spcBef>
                  <a:spcPct val="0"/>
                </a:spcBef>
              </a:pPr>
              <a:r>
                <a:rPr lang="en-US" sz="2000">
                  <a:solidFill>
                    <a:srgbClr val="000000"/>
                  </a:solidFill>
                  <a:latin typeface="Arimo"/>
                </a:rPr>
                <a:t>How can the situation of Neets and youth employment in Italy be improved?</a:t>
              </a:r>
            </a:p>
          </p:txBody>
        </p:sp>
      </p:grpSp>
      <p:sp>
        <p:nvSpPr>
          <p:cNvPr id="38" name="AutoShape 38"/>
          <p:cNvSpPr/>
          <p:nvPr/>
        </p:nvSpPr>
        <p:spPr>
          <a:xfrm>
            <a:off x="1221907" y="6851280"/>
            <a:ext cx="12672469" cy="0"/>
          </a:xfrm>
          <a:prstGeom prst="line">
            <a:avLst/>
          </a:prstGeom>
          <a:ln w="19050" cap="rnd">
            <a:solidFill>
              <a:srgbClr val="004651"/>
            </a:solidFill>
            <a:prstDash val="solid"/>
            <a:headEnd type="none" w="sm" len="sm"/>
            <a:tailEnd type="none" w="sm" len="sm"/>
          </a:ln>
        </p:spPr>
      </p:sp>
      <p:grpSp>
        <p:nvGrpSpPr>
          <p:cNvPr id="39" name="Group 39"/>
          <p:cNvGrpSpPr/>
          <p:nvPr/>
        </p:nvGrpSpPr>
        <p:grpSpPr>
          <a:xfrm>
            <a:off x="1031805" y="6686651"/>
            <a:ext cx="380203" cy="329258"/>
            <a:chOff x="0" y="0"/>
            <a:chExt cx="3619627" cy="3134614"/>
          </a:xfrm>
        </p:grpSpPr>
        <p:sp>
          <p:nvSpPr>
            <p:cNvPr id="40" name="Freeform 4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1" name="Group 41"/>
          <p:cNvGrpSpPr/>
          <p:nvPr/>
        </p:nvGrpSpPr>
        <p:grpSpPr>
          <a:xfrm>
            <a:off x="5317258" y="6686651"/>
            <a:ext cx="380203" cy="329258"/>
            <a:chOff x="0" y="0"/>
            <a:chExt cx="3619627" cy="3134614"/>
          </a:xfrm>
        </p:grpSpPr>
        <p:sp>
          <p:nvSpPr>
            <p:cNvPr id="42" name="Freeform 4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3" name="Group 43"/>
          <p:cNvGrpSpPr/>
          <p:nvPr/>
        </p:nvGrpSpPr>
        <p:grpSpPr>
          <a:xfrm>
            <a:off x="9605817" y="6705701"/>
            <a:ext cx="380203" cy="329258"/>
            <a:chOff x="0" y="0"/>
            <a:chExt cx="3619627" cy="3134614"/>
          </a:xfrm>
        </p:grpSpPr>
        <p:sp>
          <p:nvSpPr>
            <p:cNvPr id="44" name="Freeform 4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5" name="Group 45"/>
          <p:cNvGrpSpPr/>
          <p:nvPr/>
        </p:nvGrpSpPr>
        <p:grpSpPr>
          <a:xfrm>
            <a:off x="13894375" y="6686651"/>
            <a:ext cx="380203" cy="329258"/>
            <a:chOff x="0" y="0"/>
            <a:chExt cx="3619627" cy="3134614"/>
          </a:xfrm>
        </p:grpSpPr>
        <p:sp>
          <p:nvSpPr>
            <p:cNvPr id="46" name="Freeform 4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47" name="Group 47"/>
          <p:cNvGrpSpPr/>
          <p:nvPr/>
        </p:nvGrpSpPr>
        <p:grpSpPr>
          <a:xfrm>
            <a:off x="5600158" y="4652958"/>
            <a:ext cx="4002554" cy="1410028"/>
            <a:chOff x="0" y="0"/>
            <a:chExt cx="5336738" cy="1880038"/>
          </a:xfrm>
        </p:grpSpPr>
        <p:sp>
          <p:nvSpPr>
            <p:cNvPr id="48" name="TextBox 48"/>
            <p:cNvSpPr txBox="1"/>
            <p:nvPr/>
          </p:nvSpPr>
          <p:spPr>
            <a:xfrm>
              <a:off x="0" y="-9525"/>
              <a:ext cx="5336738"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a)</a:t>
              </a:r>
            </a:p>
          </p:txBody>
        </p:sp>
        <p:sp>
          <p:nvSpPr>
            <p:cNvPr id="49" name="TextBox 49"/>
            <p:cNvSpPr txBox="1"/>
            <p:nvPr/>
          </p:nvSpPr>
          <p:spPr>
            <a:xfrm>
              <a:off x="0" y="960346"/>
              <a:ext cx="5336738" cy="919692"/>
            </a:xfrm>
            <a:prstGeom prst="rect">
              <a:avLst/>
            </a:prstGeom>
          </p:spPr>
          <p:txBody>
            <a:bodyPr lIns="0" tIns="0" rIns="0" bIns="0" rtlCol="0" anchor="t">
              <a:spAutoFit/>
            </a:bodyPr>
            <a:lstStyle/>
            <a:p>
              <a:pPr>
                <a:lnSpc>
                  <a:spcPts val="2800"/>
                </a:lnSpc>
              </a:pPr>
              <a:r>
                <a:rPr lang="en-US" sz="2000">
                  <a:solidFill>
                    <a:srgbClr val="000000"/>
                  </a:solidFill>
                  <a:latin typeface="Arimo"/>
                </a:rPr>
                <a:t>And what about Neets?</a:t>
              </a:r>
            </a:p>
            <a:p>
              <a:pPr marL="0" lvl="0" indent="0">
                <a:lnSpc>
                  <a:spcPts val="2800"/>
                </a:lnSpc>
                <a:spcBef>
                  <a:spcPct val="0"/>
                </a:spcBef>
              </a:pPr>
              <a:endParaRPr lang="en-US" sz="2000">
                <a:solidFill>
                  <a:srgbClr val="000000"/>
                </a:solidFill>
                <a:latin typeface="Arimo"/>
              </a:endParaRPr>
            </a:p>
          </p:txBody>
        </p:sp>
      </p:grpSp>
      <p:grpSp>
        <p:nvGrpSpPr>
          <p:cNvPr id="50" name="Group 50"/>
          <p:cNvGrpSpPr/>
          <p:nvPr/>
        </p:nvGrpSpPr>
        <p:grpSpPr>
          <a:xfrm>
            <a:off x="9795919" y="4652958"/>
            <a:ext cx="3773819" cy="1762453"/>
            <a:chOff x="0" y="0"/>
            <a:chExt cx="5031759" cy="2349938"/>
          </a:xfrm>
        </p:grpSpPr>
        <p:sp>
          <p:nvSpPr>
            <p:cNvPr id="51" name="TextBox 51"/>
            <p:cNvSpPr txBox="1"/>
            <p:nvPr/>
          </p:nvSpPr>
          <p:spPr>
            <a:xfrm>
              <a:off x="0" y="-9525"/>
              <a:ext cx="5031759" cy="619125"/>
            </a:xfrm>
            <a:prstGeom prst="rect">
              <a:avLst/>
            </a:prstGeom>
          </p:spPr>
          <p:txBody>
            <a:bodyPr lIns="0" tIns="0" rIns="0" bIns="0" rtlCol="0" anchor="t">
              <a:spAutoFit/>
            </a:bodyPr>
            <a:lstStyle/>
            <a:p>
              <a:pPr marL="0" lvl="0" indent="0">
                <a:lnSpc>
                  <a:spcPts val="3600"/>
                </a:lnSpc>
                <a:spcBef>
                  <a:spcPct val="0"/>
                </a:spcBef>
              </a:pPr>
              <a:r>
                <a:rPr lang="en-US" sz="3000">
                  <a:solidFill>
                    <a:srgbClr val="00A181"/>
                  </a:solidFill>
                  <a:latin typeface="Fira Sans Medium"/>
                </a:rPr>
                <a:t>b)</a:t>
              </a:r>
            </a:p>
          </p:txBody>
        </p:sp>
        <p:sp>
          <p:nvSpPr>
            <p:cNvPr id="52" name="TextBox 52"/>
            <p:cNvSpPr txBox="1"/>
            <p:nvPr/>
          </p:nvSpPr>
          <p:spPr>
            <a:xfrm>
              <a:off x="0" y="960346"/>
              <a:ext cx="5031759" cy="1389592"/>
            </a:xfrm>
            <a:prstGeom prst="rect">
              <a:avLst/>
            </a:prstGeom>
          </p:spPr>
          <p:txBody>
            <a:bodyPr lIns="0" tIns="0" rIns="0" bIns="0" rtlCol="0" anchor="t">
              <a:spAutoFit/>
            </a:bodyPr>
            <a:lstStyle/>
            <a:p>
              <a:pPr>
                <a:lnSpc>
                  <a:spcPts val="2800"/>
                </a:lnSpc>
              </a:pPr>
              <a:r>
                <a:rPr lang="en-US" sz="2000">
                  <a:solidFill>
                    <a:srgbClr val="000000"/>
                  </a:solidFill>
                  <a:latin typeface="Arimo"/>
                </a:rPr>
                <a:t>And what about youth employment?</a:t>
              </a:r>
            </a:p>
            <a:p>
              <a:pPr marL="0" lvl="0" indent="0">
                <a:lnSpc>
                  <a:spcPts val="2800"/>
                </a:lnSpc>
                <a:spcBef>
                  <a:spcPct val="0"/>
                </a:spcBef>
              </a:pPr>
              <a:endParaRPr lang="en-US" sz="2000">
                <a:solidFill>
                  <a:srgbClr val="000000"/>
                </a:solidFill>
                <a:latin typeface="Arimo"/>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Third Question</a:t>
            </a:r>
          </a:p>
        </p:txBody>
      </p:sp>
      <p:sp>
        <p:nvSpPr>
          <p:cNvPr id="3" name="TextBox 3"/>
          <p:cNvSpPr txBox="1"/>
          <p:nvPr/>
        </p:nvSpPr>
        <p:spPr>
          <a:xfrm>
            <a:off x="670341" y="1989950"/>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a) What is the correlation between youth employment rate and Neets rate?</a:t>
            </a:r>
          </a:p>
        </p:txBody>
      </p:sp>
      <p:sp>
        <p:nvSpPr>
          <p:cNvPr id="4" name="TextBox 4"/>
          <p:cNvSpPr txBox="1"/>
          <p:nvPr/>
        </p:nvSpPr>
        <p:spPr>
          <a:xfrm>
            <a:off x="670341" y="2706228"/>
            <a:ext cx="14205484" cy="852167"/>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To answer the first sub-question, we can look at the eighth story, where there is the scatterplot between Neets and youth employment and the correlation index between the two variables.</a:t>
            </a:r>
          </a:p>
        </p:txBody>
      </p:sp>
      <p:sp>
        <p:nvSpPr>
          <p:cNvPr id="5" name="TextBox 5"/>
          <p:cNvSpPr txBox="1"/>
          <p:nvPr/>
        </p:nvSpPr>
        <p:spPr>
          <a:xfrm>
            <a:off x="2041258" y="3853670"/>
            <a:ext cx="14205484" cy="1709417"/>
          </a:xfrm>
          <a:prstGeom prst="rect">
            <a:avLst/>
          </a:prstGeom>
        </p:spPr>
        <p:txBody>
          <a:bodyPr lIns="0" tIns="0" rIns="0" bIns="0" rtlCol="0" anchor="t">
            <a:spAutoFit/>
          </a:bodyPr>
          <a:lstStyle/>
          <a:p>
            <a:pPr algn="just">
              <a:lnSpc>
                <a:spcPts val="3430"/>
              </a:lnSpc>
            </a:pPr>
            <a:r>
              <a:rPr lang="en-US" sz="2450">
                <a:solidFill>
                  <a:srgbClr val="000000"/>
                </a:solidFill>
                <a:latin typeface="Arimo Bold"/>
              </a:rPr>
              <a:t>Correlation Between NEETs and Youth Employment:</a:t>
            </a:r>
          </a:p>
          <a:p>
            <a:pPr algn="just">
              <a:lnSpc>
                <a:spcPts val="3430"/>
              </a:lnSpc>
              <a:spcBef>
                <a:spcPct val="0"/>
              </a:spcBef>
            </a:pPr>
            <a:r>
              <a:rPr lang="en-US" sz="2450">
                <a:solidFill>
                  <a:srgbClr val="000000"/>
                </a:solidFill>
                <a:latin typeface="Arimo"/>
              </a:rPr>
              <a:t>The analysis shows a consistently negative and very high correlation between NEETs and youth employment rates. This implies that as NEET rates increase, youth employment rates decrease, and vice versa.</a:t>
            </a:r>
          </a:p>
        </p:txBody>
      </p:sp>
      <p:sp>
        <p:nvSpPr>
          <p:cNvPr id="6" name="Freeform 6"/>
          <p:cNvSpPr/>
          <p:nvPr/>
        </p:nvSpPr>
        <p:spPr>
          <a:xfrm>
            <a:off x="670341" y="3910820"/>
            <a:ext cx="1066872" cy="1066872"/>
          </a:xfrm>
          <a:custGeom>
            <a:avLst/>
            <a:gdLst/>
            <a:ahLst/>
            <a:cxnLst/>
            <a:rect l="l" t="t" r="r" b="b"/>
            <a:pathLst>
              <a:path w="1066872" h="1066872">
                <a:moveTo>
                  <a:pt x="0" y="0"/>
                </a:moveTo>
                <a:lnTo>
                  <a:pt x="1066872" y="0"/>
                </a:lnTo>
                <a:lnTo>
                  <a:pt x="1066872" y="1066872"/>
                </a:lnTo>
                <a:lnTo>
                  <a:pt x="0" y="10668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670341" y="5877413"/>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 b) And what about Sicily?</a:t>
            </a:r>
          </a:p>
        </p:txBody>
      </p:sp>
      <p:sp>
        <p:nvSpPr>
          <p:cNvPr id="8" name="TextBox 8"/>
          <p:cNvSpPr txBox="1"/>
          <p:nvPr/>
        </p:nvSpPr>
        <p:spPr>
          <a:xfrm>
            <a:off x="2041258" y="7272658"/>
            <a:ext cx="14205484" cy="2566667"/>
          </a:xfrm>
          <a:prstGeom prst="rect">
            <a:avLst/>
          </a:prstGeom>
        </p:spPr>
        <p:txBody>
          <a:bodyPr lIns="0" tIns="0" rIns="0" bIns="0" rtlCol="0" anchor="t">
            <a:spAutoFit/>
          </a:bodyPr>
          <a:lstStyle/>
          <a:p>
            <a:pPr algn="just">
              <a:lnSpc>
                <a:spcPts val="3430"/>
              </a:lnSpc>
            </a:pPr>
            <a:r>
              <a:rPr lang="en-US" sz="2450">
                <a:solidFill>
                  <a:srgbClr val="000000"/>
                </a:solidFill>
                <a:latin typeface="Arimo Bold"/>
              </a:rPr>
              <a:t>Sicily's Situation:</a:t>
            </a:r>
          </a:p>
          <a:p>
            <a:pPr marL="528977" lvl="1" indent="-264488" algn="just">
              <a:lnSpc>
                <a:spcPts val="3430"/>
              </a:lnSpc>
              <a:buFont typeface="Arial"/>
              <a:buChar char="•"/>
            </a:pPr>
            <a:r>
              <a:rPr lang="en-US" sz="2450">
                <a:solidFill>
                  <a:srgbClr val="000000"/>
                </a:solidFill>
                <a:latin typeface="Arimo"/>
              </a:rPr>
              <a:t>Sicily presents a different scenario compared to the northern regions. The trend in the number of NEETs in Sicily has been increasing, with occasional decreases after 2014. NEET rates are around 41% for the total youth population, 36.57% for males, and 45.69% for females.</a:t>
            </a:r>
          </a:p>
          <a:p>
            <a:pPr marL="528977" lvl="1" indent="-264488" algn="just">
              <a:lnSpc>
                <a:spcPts val="3430"/>
              </a:lnSpc>
              <a:buFont typeface="Arial"/>
              <a:buChar char="•"/>
            </a:pPr>
            <a:r>
              <a:rPr lang="en-US" sz="2450">
                <a:solidFill>
                  <a:srgbClr val="000000"/>
                </a:solidFill>
                <a:latin typeface="Arimo"/>
              </a:rPr>
              <a:t>Youth employment rates in Sicily have significantly declined over the years, especially after the 2008 financial crisis, to less than 18%, with 12.5% for females and 22.4% for males.</a:t>
            </a:r>
          </a:p>
        </p:txBody>
      </p:sp>
      <p:sp>
        <p:nvSpPr>
          <p:cNvPr id="9" name="Freeform 9"/>
          <p:cNvSpPr/>
          <p:nvPr/>
        </p:nvSpPr>
        <p:spPr>
          <a:xfrm>
            <a:off x="1028700" y="7231865"/>
            <a:ext cx="708513" cy="1119777"/>
          </a:xfrm>
          <a:custGeom>
            <a:avLst/>
            <a:gdLst/>
            <a:ahLst/>
            <a:cxnLst/>
            <a:rect l="l" t="t" r="r" b="b"/>
            <a:pathLst>
              <a:path w="708513" h="1119777">
                <a:moveTo>
                  <a:pt x="0" y="0"/>
                </a:moveTo>
                <a:lnTo>
                  <a:pt x="708513" y="0"/>
                </a:lnTo>
                <a:lnTo>
                  <a:pt x="708513" y="1119777"/>
                </a:lnTo>
                <a:lnTo>
                  <a:pt x="0" y="11197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TextBox 10"/>
          <p:cNvSpPr txBox="1"/>
          <p:nvPr/>
        </p:nvSpPr>
        <p:spPr>
          <a:xfrm>
            <a:off x="670341" y="6524794"/>
            <a:ext cx="14205484" cy="42354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To answer the second sub-question, we can use the fifth and sixth data stories.</a:t>
            </a:r>
          </a:p>
        </p:txBody>
      </p:sp>
      <p:grpSp>
        <p:nvGrpSpPr>
          <p:cNvPr id="11" name="Group 11"/>
          <p:cNvGrpSpPr/>
          <p:nvPr/>
        </p:nvGrpSpPr>
        <p:grpSpPr>
          <a:xfrm rot="-10800000">
            <a:off x="16024121" y="-162325"/>
            <a:ext cx="3378391" cy="2925703"/>
            <a:chOff x="0" y="0"/>
            <a:chExt cx="3619627" cy="3134614"/>
          </a:xfrm>
        </p:grpSpPr>
        <p:sp>
          <p:nvSpPr>
            <p:cNvPr id="12" name="Freeform 12"/>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3" name="Group 13"/>
          <p:cNvGrpSpPr/>
          <p:nvPr/>
        </p:nvGrpSpPr>
        <p:grpSpPr>
          <a:xfrm rot="-10800000">
            <a:off x="16551542" y="604661"/>
            <a:ext cx="4985461" cy="4317433"/>
            <a:chOff x="0" y="0"/>
            <a:chExt cx="3619627" cy="3134614"/>
          </a:xfrm>
        </p:grpSpPr>
        <p:sp>
          <p:nvSpPr>
            <p:cNvPr id="14" name="Freeform 1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Third Question</a:t>
            </a:r>
          </a:p>
        </p:txBody>
      </p:sp>
      <p:sp>
        <p:nvSpPr>
          <p:cNvPr id="3" name="TextBox 3"/>
          <p:cNvSpPr txBox="1"/>
          <p:nvPr/>
        </p:nvSpPr>
        <p:spPr>
          <a:xfrm>
            <a:off x="670341" y="1764119"/>
            <a:ext cx="14692887" cy="868678"/>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c) What is the picture of the Italian regions, in terms of Neets and youth employment, in 2019, 2020 and before the 2008 crisis?</a:t>
            </a:r>
          </a:p>
        </p:txBody>
      </p:sp>
      <p:sp>
        <p:nvSpPr>
          <p:cNvPr id="4" name="TextBox 4"/>
          <p:cNvSpPr txBox="1"/>
          <p:nvPr/>
        </p:nvSpPr>
        <p:spPr>
          <a:xfrm>
            <a:off x="670341" y="2708996"/>
            <a:ext cx="14205484" cy="42354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To answer the third sub-question, we can use the seventh data story.</a:t>
            </a:r>
          </a:p>
        </p:txBody>
      </p:sp>
      <p:sp>
        <p:nvSpPr>
          <p:cNvPr id="5" name="TextBox 5"/>
          <p:cNvSpPr txBox="1"/>
          <p:nvPr/>
        </p:nvSpPr>
        <p:spPr>
          <a:xfrm>
            <a:off x="2041258" y="3402966"/>
            <a:ext cx="14205484" cy="2995292"/>
          </a:xfrm>
          <a:prstGeom prst="rect">
            <a:avLst/>
          </a:prstGeom>
        </p:spPr>
        <p:txBody>
          <a:bodyPr lIns="0" tIns="0" rIns="0" bIns="0" rtlCol="0" anchor="t">
            <a:spAutoFit/>
          </a:bodyPr>
          <a:lstStyle/>
          <a:p>
            <a:pPr algn="just">
              <a:lnSpc>
                <a:spcPts val="3430"/>
              </a:lnSpc>
            </a:pPr>
            <a:r>
              <a:rPr lang="en-US" sz="2450">
                <a:solidFill>
                  <a:srgbClr val="000000"/>
                </a:solidFill>
                <a:latin typeface="Arimo Bold"/>
              </a:rPr>
              <a:t>Historical Perspective:</a:t>
            </a:r>
          </a:p>
          <a:p>
            <a:pPr marL="528977" lvl="1" indent="-264488" algn="just">
              <a:lnSpc>
                <a:spcPts val="3430"/>
              </a:lnSpc>
              <a:buFont typeface="Arial"/>
              <a:buChar char="•"/>
            </a:pPr>
            <a:r>
              <a:rPr lang="en-US" sz="2450">
                <a:solidFill>
                  <a:srgbClr val="000000"/>
                </a:solidFill>
                <a:latin typeface="Arimo"/>
              </a:rPr>
              <a:t>A historical analysis reveals that the situation in Italy before the 2008 financial crisis was similar to more recent years, with lower NEET rates and higher youth employment rates.</a:t>
            </a:r>
          </a:p>
          <a:p>
            <a:pPr marL="528977" lvl="1" indent="-264488" algn="just">
              <a:lnSpc>
                <a:spcPts val="3430"/>
              </a:lnSpc>
              <a:buFont typeface="Arial"/>
              <a:buChar char="•"/>
            </a:pPr>
            <a:r>
              <a:rPr lang="en-US" sz="2450">
                <a:solidFill>
                  <a:srgbClr val="000000"/>
                </a:solidFill>
                <a:latin typeface="Arimo"/>
              </a:rPr>
              <a:t>In 2019, the regional disparities persisted, with the North outperforming the South.</a:t>
            </a:r>
          </a:p>
          <a:p>
            <a:pPr marL="528977" lvl="1" indent="-264488" algn="just">
              <a:lnSpc>
                <a:spcPts val="3430"/>
              </a:lnSpc>
              <a:buFont typeface="Arial"/>
              <a:buChar char="•"/>
            </a:pPr>
            <a:r>
              <a:rPr lang="en-US" sz="2450">
                <a:solidFill>
                  <a:srgbClr val="000000"/>
                </a:solidFill>
                <a:latin typeface="Arimo"/>
              </a:rPr>
              <a:t>It's worth noting that even 11 years after the crisis, the percentages had not returned to pre-crisis levels. The COVID-19 pandemic in 2020 further impacted the situation, causing decreases in youth employment rates and increases in NEET rates.</a:t>
            </a:r>
          </a:p>
        </p:txBody>
      </p:sp>
      <p:grpSp>
        <p:nvGrpSpPr>
          <p:cNvPr id="6" name="Group 6"/>
          <p:cNvGrpSpPr/>
          <p:nvPr/>
        </p:nvGrpSpPr>
        <p:grpSpPr>
          <a:xfrm rot="-10800000">
            <a:off x="16024121" y="-162325"/>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6551542" y="604661"/>
            <a:ext cx="4985461" cy="431743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0" name="Freeform 10"/>
          <p:cNvSpPr/>
          <p:nvPr/>
        </p:nvSpPr>
        <p:spPr>
          <a:xfrm>
            <a:off x="670341" y="3460116"/>
            <a:ext cx="1066117" cy="1066117"/>
          </a:xfrm>
          <a:custGeom>
            <a:avLst/>
            <a:gdLst/>
            <a:ahLst/>
            <a:cxnLst/>
            <a:rect l="l" t="t" r="r" b="b"/>
            <a:pathLst>
              <a:path w="1066117" h="1066117">
                <a:moveTo>
                  <a:pt x="0" y="0"/>
                </a:moveTo>
                <a:lnTo>
                  <a:pt x="1066117" y="0"/>
                </a:lnTo>
                <a:lnTo>
                  <a:pt x="1066117" y="1066117"/>
                </a:lnTo>
                <a:lnTo>
                  <a:pt x="0" y="10661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670341" y="7705086"/>
            <a:ext cx="14205484" cy="213804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The analysis underscores the substantial regional disparities in youth employment and NEET rates within Italy, with the North generally performing better than the South. The strong negative correlation between NEETs and youth employment rates highlights the inverse relationship between these two variables. Sicily, in particular, faces challenges with increasing NEET rates and declining youth employment rates over the years.</a:t>
            </a:r>
          </a:p>
        </p:txBody>
      </p:sp>
      <p:sp>
        <p:nvSpPr>
          <p:cNvPr id="12" name="TextBox 12"/>
          <p:cNvSpPr txBox="1"/>
          <p:nvPr/>
        </p:nvSpPr>
        <p:spPr>
          <a:xfrm>
            <a:off x="670341" y="6922134"/>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Data Analysis  </a:t>
            </a:r>
          </a:p>
        </p:txBody>
      </p:sp>
      <p:sp>
        <p:nvSpPr>
          <p:cNvPr id="13" name="Freeform 13"/>
          <p:cNvSpPr/>
          <p:nvPr/>
        </p:nvSpPr>
        <p:spPr>
          <a:xfrm>
            <a:off x="15846472" y="8450414"/>
            <a:ext cx="1412828" cy="1425790"/>
          </a:xfrm>
          <a:custGeom>
            <a:avLst/>
            <a:gdLst/>
            <a:ahLst/>
            <a:cxnLst/>
            <a:rect l="l" t="t" r="r" b="b"/>
            <a:pathLst>
              <a:path w="1412828" h="1425790">
                <a:moveTo>
                  <a:pt x="0" y="0"/>
                </a:moveTo>
                <a:lnTo>
                  <a:pt x="1412828" y="0"/>
                </a:lnTo>
                <a:lnTo>
                  <a:pt x="1412828" y="1425791"/>
                </a:lnTo>
                <a:lnTo>
                  <a:pt x="0" y="142579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Fourth Question</a:t>
            </a:r>
          </a:p>
        </p:txBody>
      </p:sp>
      <p:sp>
        <p:nvSpPr>
          <p:cNvPr id="3" name="TextBox 3"/>
          <p:cNvSpPr txBox="1"/>
          <p:nvPr/>
        </p:nvSpPr>
        <p:spPr>
          <a:xfrm>
            <a:off x="670341" y="1926044"/>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What is the relationship between GDP and employment and unemployment rates in different regions?</a:t>
            </a:r>
          </a:p>
        </p:txBody>
      </p:sp>
      <p:grpSp>
        <p:nvGrpSpPr>
          <p:cNvPr id="4" name="Group 4"/>
          <p:cNvGrpSpPr/>
          <p:nvPr/>
        </p:nvGrpSpPr>
        <p:grpSpPr>
          <a:xfrm rot="-10800000">
            <a:off x="16024121" y="-162325"/>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6551542" y="604661"/>
            <a:ext cx="4985461" cy="431743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8" name="TextBox 8"/>
          <p:cNvSpPr txBox="1"/>
          <p:nvPr/>
        </p:nvSpPr>
        <p:spPr>
          <a:xfrm>
            <a:off x="1751386" y="3796520"/>
            <a:ext cx="13543147" cy="6141444"/>
          </a:xfrm>
          <a:prstGeom prst="rect">
            <a:avLst/>
          </a:prstGeom>
        </p:spPr>
        <p:txBody>
          <a:bodyPr lIns="0" tIns="0" rIns="0" bIns="0" rtlCol="0" anchor="t">
            <a:spAutoFit/>
          </a:bodyPr>
          <a:lstStyle/>
          <a:p>
            <a:pPr algn="just">
              <a:lnSpc>
                <a:spcPts val="3270"/>
              </a:lnSpc>
            </a:pPr>
            <a:r>
              <a:rPr lang="en-US" sz="2335">
                <a:solidFill>
                  <a:srgbClr val="000000"/>
                </a:solidFill>
                <a:latin typeface="Arimo Bold"/>
              </a:rPr>
              <a:t>GDP as a Health Indicator:</a:t>
            </a:r>
          </a:p>
          <a:p>
            <a:pPr marL="504312" lvl="1" indent="-252156" algn="just">
              <a:lnSpc>
                <a:spcPts val="3270"/>
              </a:lnSpc>
              <a:buFont typeface="Arial"/>
              <a:buChar char="•"/>
            </a:pPr>
            <a:r>
              <a:rPr lang="en-US" sz="2335">
                <a:solidFill>
                  <a:srgbClr val="000000"/>
                </a:solidFill>
                <a:latin typeface="Arimo"/>
              </a:rPr>
              <a:t>GDP declined sharply after the 2008 financial crisis, leading to increased unemployment and job insecurity.</a:t>
            </a:r>
          </a:p>
          <a:p>
            <a:pPr algn="just">
              <a:lnSpc>
                <a:spcPts val="3270"/>
              </a:lnSpc>
            </a:pPr>
            <a:r>
              <a:rPr lang="en-US" sz="2335">
                <a:solidFill>
                  <a:srgbClr val="000000"/>
                </a:solidFill>
                <a:latin typeface="Arimo Bold"/>
              </a:rPr>
              <a:t>GDP Recovery:</a:t>
            </a:r>
          </a:p>
          <a:p>
            <a:pPr marL="504312" lvl="1" indent="-252156" algn="just">
              <a:lnSpc>
                <a:spcPts val="3270"/>
              </a:lnSpc>
              <a:buFont typeface="Arial"/>
              <a:buChar char="•"/>
            </a:pPr>
            <a:r>
              <a:rPr lang="en-US" sz="2335">
                <a:solidFill>
                  <a:srgbClr val="000000"/>
                </a:solidFill>
                <a:latin typeface="Arimo"/>
              </a:rPr>
              <a:t>After the 2008 crisis, GDP exceeded pre-crisis levels around 2015 and continued to grow until a setback in 2020.</a:t>
            </a:r>
          </a:p>
          <a:p>
            <a:pPr algn="just">
              <a:lnSpc>
                <a:spcPts val="3270"/>
              </a:lnSpc>
            </a:pPr>
            <a:r>
              <a:rPr lang="en-US" sz="2335">
                <a:solidFill>
                  <a:srgbClr val="000000"/>
                </a:solidFill>
                <a:latin typeface="Arimo Bold"/>
              </a:rPr>
              <a:t>Correlation between GDP and Employment:</a:t>
            </a:r>
          </a:p>
          <a:p>
            <a:pPr marL="504312" lvl="1" indent="-252156" algn="just">
              <a:lnSpc>
                <a:spcPts val="3270"/>
              </a:lnSpc>
              <a:buFont typeface="Arial"/>
              <a:buChar char="•"/>
            </a:pPr>
            <a:r>
              <a:rPr lang="en-US" sz="2335">
                <a:solidFill>
                  <a:srgbClr val="000000"/>
                </a:solidFill>
                <a:latin typeface="Arimo"/>
              </a:rPr>
              <a:t>Positive correlation observed between GDP and employment rates in some South-Central and Northern regions.</a:t>
            </a:r>
          </a:p>
          <a:p>
            <a:pPr marL="504312" lvl="1" indent="-252156" algn="just">
              <a:lnSpc>
                <a:spcPts val="3270"/>
              </a:lnSpc>
              <a:buFont typeface="Arial"/>
              <a:buChar char="•"/>
            </a:pPr>
            <a:r>
              <a:rPr lang="en-US" sz="2335">
                <a:solidFill>
                  <a:srgbClr val="000000"/>
                </a:solidFill>
                <a:latin typeface="Arimo"/>
              </a:rPr>
              <a:t> Correlation index varies, generally not falling below -0.3.</a:t>
            </a:r>
          </a:p>
          <a:p>
            <a:pPr marL="504312" lvl="1" indent="-252156" algn="just">
              <a:lnSpc>
                <a:spcPts val="3270"/>
              </a:lnSpc>
              <a:buFont typeface="Arial"/>
              <a:buChar char="•"/>
            </a:pPr>
            <a:r>
              <a:rPr lang="en-US" sz="2335">
                <a:solidFill>
                  <a:srgbClr val="000000"/>
                </a:solidFill>
                <a:latin typeface="Arimo"/>
              </a:rPr>
              <a:t> Female employment rates show higher correlations with GDP than male rates in most regions.</a:t>
            </a:r>
          </a:p>
          <a:p>
            <a:pPr marL="504312" lvl="1" indent="-252156" algn="just">
              <a:lnSpc>
                <a:spcPts val="3270"/>
              </a:lnSpc>
              <a:buFont typeface="Arial"/>
              <a:buChar char="•"/>
            </a:pPr>
            <a:r>
              <a:rPr lang="en-US" sz="2335">
                <a:solidFill>
                  <a:srgbClr val="000000"/>
                </a:solidFill>
                <a:latin typeface="Arimo"/>
              </a:rPr>
              <a:t> Examples from Sicily and Puglia illustrate varying correlations.</a:t>
            </a:r>
          </a:p>
          <a:p>
            <a:pPr algn="just">
              <a:lnSpc>
                <a:spcPts val="3270"/>
              </a:lnSpc>
            </a:pPr>
            <a:r>
              <a:rPr lang="en-US" sz="2335">
                <a:solidFill>
                  <a:srgbClr val="000000"/>
                </a:solidFill>
                <a:latin typeface="Arimo Bold"/>
              </a:rPr>
              <a:t>Contradictory Unemployment Trends:</a:t>
            </a:r>
          </a:p>
          <a:p>
            <a:pPr marL="504312" lvl="1" indent="-252156" algn="just">
              <a:lnSpc>
                <a:spcPts val="3270"/>
              </a:lnSpc>
              <a:buFont typeface="Arial"/>
              <a:buChar char="•"/>
            </a:pPr>
            <a:r>
              <a:rPr lang="en-US" sz="2335">
                <a:solidFill>
                  <a:srgbClr val="000000"/>
                </a:solidFill>
                <a:latin typeface="Arimo"/>
              </a:rPr>
              <a:t>In some regions with rising employment rates, unemployment rates also increased due to more people entering the labor force.</a:t>
            </a:r>
          </a:p>
        </p:txBody>
      </p:sp>
      <p:sp>
        <p:nvSpPr>
          <p:cNvPr id="9" name="TextBox 9"/>
          <p:cNvSpPr txBox="1"/>
          <p:nvPr/>
        </p:nvSpPr>
        <p:spPr>
          <a:xfrm>
            <a:off x="670341" y="2585171"/>
            <a:ext cx="14205484" cy="852167"/>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To answer the fourth question, we focus on the eleventh data story, which is the relationship between GDP and working conditions.</a:t>
            </a:r>
          </a:p>
        </p:txBody>
      </p:sp>
      <p:sp>
        <p:nvSpPr>
          <p:cNvPr id="10" name="Freeform 10"/>
          <p:cNvSpPr/>
          <p:nvPr/>
        </p:nvSpPr>
        <p:spPr>
          <a:xfrm>
            <a:off x="500640" y="3853670"/>
            <a:ext cx="1056121" cy="798811"/>
          </a:xfrm>
          <a:custGeom>
            <a:avLst/>
            <a:gdLst/>
            <a:ahLst/>
            <a:cxnLst/>
            <a:rect l="l" t="t" r="r" b="b"/>
            <a:pathLst>
              <a:path w="1056121" h="798811">
                <a:moveTo>
                  <a:pt x="0" y="0"/>
                </a:moveTo>
                <a:lnTo>
                  <a:pt x="1056120" y="0"/>
                </a:lnTo>
                <a:lnTo>
                  <a:pt x="1056120" y="798812"/>
                </a:lnTo>
                <a:lnTo>
                  <a:pt x="0" y="798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Fourth Question</a:t>
            </a:r>
          </a:p>
        </p:txBody>
      </p:sp>
      <p:sp>
        <p:nvSpPr>
          <p:cNvPr id="3" name="TextBox 3"/>
          <p:cNvSpPr txBox="1"/>
          <p:nvPr/>
        </p:nvSpPr>
        <p:spPr>
          <a:xfrm>
            <a:off x="670341" y="1757362"/>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a) And what about Neets? </a:t>
            </a:r>
          </a:p>
        </p:txBody>
      </p:sp>
      <p:grpSp>
        <p:nvGrpSpPr>
          <p:cNvPr id="4" name="Group 4"/>
          <p:cNvGrpSpPr/>
          <p:nvPr/>
        </p:nvGrpSpPr>
        <p:grpSpPr>
          <a:xfrm rot="-10800000">
            <a:off x="16024121" y="-162325"/>
            <a:ext cx="3378391" cy="292570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6" name="Group 6"/>
          <p:cNvGrpSpPr/>
          <p:nvPr/>
        </p:nvGrpSpPr>
        <p:grpSpPr>
          <a:xfrm rot="-10800000">
            <a:off x="16551542" y="604661"/>
            <a:ext cx="4985461" cy="431743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8" name="TextBox 8"/>
          <p:cNvSpPr txBox="1"/>
          <p:nvPr/>
        </p:nvSpPr>
        <p:spPr>
          <a:xfrm>
            <a:off x="1921087" y="2954332"/>
            <a:ext cx="13543147" cy="2045694"/>
          </a:xfrm>
          <a:prstGeom prst="rect">
            <a:avLst/>
          </a:prstGeom>
        </p:spPr>
        <p:txBody>
          <a:bodyPr lIns="0" tIns="0" rIns="0" bIns="0" rtlCol="0" anchor="t">
            <a:spAutoFit/>
          </a:bodyPr>
          <a:lstStyle/>
          <a:p>
            <a:pPr algn="just">
              <a:lnSpc>
                <a:spcPts val="3270"/>
              </a:lnSpc>
            </a:pPr>
            <a:r>
              <a:rPr lang="en-US" sz="2335">
                <a:solidFill>
                  <a:srgbClr val="000000"/>
                </a:solidFill>
                <a:latin typeface="Arimo Bold"/>
              </a:rPr>
              <a:t>Correlation with NEETs:</a:t>
            </a:r>
          </a:p>
          <a:p>
            <a:pPr marL="504312" lvl="1" indent="-252156" algn="just">
              <a:lnSpc>
                <a:spcPts val="3270"/>
              </a:lnSpc>
              <a:buFont typeface="Arial"/>
              <a:buChar char="•"/>
            </a:pPr>
            <a:r>
              <a:rPr lang="en-US" sz="2335">
                <a:solidFill>
                  <a:srgbClr val="000000"/>
                </a:solidFill>
                <a:latin typeface="Arimo"/>
              </a:rPr>
              <a:t>Low negative correlation between NEETs and GDP in the South.</a:t>
            </a:r>
          </a:p>
          <a:p>
            <a:pPr marL="504312" lvl="1" indent="-252156" algn="just">
              <a:lnSpc>
                <a:spcPts val="3270"/>
              </a:lnSpc>
              <a:buFont typeface="Arial"/>
              <a:buChar char="•"/>
            </a:pPr>
            <a:r>
              <a:rPr lang="en-US" sz="2335">
                <a:solidFill>
                  <a:srgbClr val="000000"/>
                </a:solidFill>
                <a:latin typeface="Arimo"/>
              </a:rPr>
              <a:t>In the North and Central regions, negative correlation between youth employment and GDP, and positive correlation with NEETs.</a:t>
            </a:r>
          </a:p>
          <a:p>
            <a:pPr marL="504312" lvl="1" indent="-252156" algn="just">
              <a:lnSpc>
                <a:spcPts val="3270"/>
              </a:lnSpc>
              <a:buFont typeface="Arial"/>
              <a:buChar char="•"/>
            </a:pPr>
            <a:r>
              <a:rPr lang="en-US" sz="2335">
                <a:solidFill>
                  <a:srgbClr val="000000"/>
                </a:solidFill>
                <a:latin typeface="Arimo"/>
              </a:rPr>
              <a:t>Suggests that GDP growth has a slight positive impact on youth employment in low GDP regions.</a:t>
            </a:r>
          </a:p>
        </p:txBody>
      </p:sp>
      <p:sp>
        <p:nvSpPr>
          <p:cNvPr id="9" name="TextBox 9"/>
          <p:cNvSpPr txBox="1"/>
          <p:nvPr/>
        </p:nvSpPr>
        <p:spPr>
          <a:xfrm>
            <a:off x="670341" y="2292665"/>
            <a:ext cx="14205484" cy="42354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To answer the second and third sub-question, we can use the twelfth data story.</a:t>
            </a:r>
          </a:p>
        </p:txBody>
      </p:sp>
      <p:sp>
        <p:nvSpPr>
          <p:cNvPr id="10" name="Freeform 10"/>
          <p:cNvSpPr/>
          <p:nvPr/>
        </p:nvSpPr>
        <p:spPr>
          <a:xfrm>
            <a:off x="670341" y="3011482"/>
            <a:ext cx="1056121" cy="798811"/>
          </a:xfrm>
          <a:custGeom>
            <a:avLst/>
            <a:gdLst/>
            <a:ahLst/>
            <a:cxnLst/>
            <a:rect l="l" t="t" r="r" b="b"/>
            <a:pathLst>
              <a:path w="1056121" h="798811">
                <a:moveTo>
                  <a:pt x="0" y="0"/>
                </a:moveTo>
                <a:lnTo>
                  <a:pt x="1056121" y="0"/>
                </a:lnTo>
                <a:lnTo>
                  <a:pt x="1056121" y="798812"/>
                </a:lnTo>
                <a:lnTo>
                  <a:pt x="0" y="798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771347" y="5257202"/>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b) And what about youth employment?</a:t>
            </a:r>
          </a:p>
        </p:txBody>
      </p:sp>
      <p:sp>
        <p:nvSpPr>
          <p:cNvPr id="12" name="TextBox 12"/>
          <p:cNvSpPr txBox="1"/>
          <p:nvPr/>
        </p:nvSpPr>
        <p:spPr>
          <a:xfrm>
            <a:off x="1921087" y="5792504"/>
            <a:ext cx="13543147" cy="1636119"/>
          </a:xfrm>
          <a:prstGeom prst="rect">
            <a:avLst/>
          </a:prstGeom>
        </p:spPr>
        <p:txBody>
          <a:bodyPr lIns="0" tIns="0" rIns="0" bIns="0" rtlCol="0" anchor="t">
            <a:spAutoFit/>
          </a:bodyPr>
          <a:lstStyle/>
          <a:p>
            <a:pPr algn="just">
              <a:lnSpc>
                <a:spcPts val="3270"/>
              </a:lnSpc>
            </a:pPr>
            <a:r>
              <a:rPr lang="en-US" sz="2335">
                <a:solidFill>
                  <a:srgbClr val="000000"/>
                </a:solidFill>
                <a:latin typeface="Arimo Bold"/>
              </a:rPr>
              <a:t>Youth Employment Trends:</a:t>
            </a:r>
          </a:p>
          <a:p>
            <a:pPr marL="504312" lvl="1" indent="-252156" algn="just">
              <a:lnSpc>
                <a:spcPts val="3270"/>
              </a:lnSpc>
              <a:buFont typeface="Arial"/>
              <a:buChar char="•"/>
            </a:pPr>
            <a:r>
              <a:rPr lang="en-US" sz="2335">
                <a:solidFill>
                  <a:srgbClr val="000000"/>
                </a:solidFill>
                <a:latin typeface="Arimo"/>
              </a:rPr>
              <a:t>Youth employment rates reversed their trend around 2015, generally increasing, albeit slowly.</a:t>
            </a:r>
          </a:p>
          <a:p>
            <a:pPr marL="504312" lvl="1" indent="-252156" algn="just">
              <a:lnSpc>
                <a:spcPts val="3270"/>
              </a:lnSpc>
              <a:buFont typeface="Arial"/>
              <a:buChar char="•"/>
            </a:pPr>
            <a:r>
              <a:rPr lang="en-US" sz="2335">
                <a:solidFill>
                  <a:srgbClr val="000000"/>
                </a:solidFill>
                <a:latin typeface="Arimo"/>
              </a:rPr>
              <a:t>Low positive correlation between youth employment and GDP in some Southern regions.</a:t>
            </a:r>
          </a:p>
          <a:p>
            <a:pPr marL="504312" lvl="1" indent="-252156" algn="just">
              <a:lnSpc>
                <a:spcPts val="3270"/>
              </a:lnSpc>
              <a:buFont typeface="Arial"/>
              <a:buChar char="•"/>
            </a:pPr>
            <a:r>
              <a:rPr lang="en-US" sz="2335">
                <a:solidFill>
                  <a:srgbClr val="000000"/>
                </a:solidFill>
                <a:latin typeface="Arimo"/>
              </a:rPr>
              <a:t>Suggests that GDP growth has a slight positive impact on youth employment in low GDP regions.</a:t>
            </a:r>
          </a:p>
        </p:txBody>
      </p:sp>
      <p:sp>
        <p:nvSpPr>
          <p:cNvPr id="13" name="Freeform 13"/>
          <p:cNvSpPr/>
          <p:nvPr/>
        </p:nvSpPr>
        <p:spPr>
          <a:xfrm>
            <a:off x="670341" y="5849654"/>
            <a:ext cx="1056121" cy="798811"/>
          </a:xfrm>
          <a:custGeom>
            <a:avLst/>
            <a:gdLst/>
            <a:ahLst/>
            <a:cxnLst/>
            <a:rect l="l" t="t" r="r" b="b"/>
            <a:pathLst>
              <a:path w="1056121" h="798811">
                <a:moveTo>
                  <a:pt x="0" y="0"/>
                </a:moveTo>
                <a:lnTo>
                  <a:pt x="1056121" y="0"/>
                </a:lnTo>
                <a:lnTo>
                  <a:pt x="1056121" y="798812"/>
                </a:lnTo>
                <a:lnTo>
                  <a:pt x="0" y="79881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4" name="Freeform 14"/>
          <p:cNvSpPr/>
          <p:nvPr/>
        </p:nvSpPr>
        <p:spPr>
          <a:xfrm>
            <a:off x="15771307" y="8138353"/>
            <a:ext cx="1487993" cy="1894435"/>
          </a:xfrm>
          <a:custGeom>
            <a:avLst/>
            <a:gdLst/>
            <a:ahLst/>
            <a:cxnLst/>
            <a:rect l="l" t="t" r="r" b="b"/>
            <a:pathLst>
              <a:path w="1487993" h="1894435">
                <a:moveTo>
                  <a:pt x="0" y="0"/>
                </a:moveTo>
                <a:lnTo>
                  <a:pt x="1487993" y="0"/>
                </a:lnTo>
                <a:lnTo>
                  <a:pt x="1487993" y="1894435"/>
                </a:lnTo>
                <a:lnTo>
                  <a:pt x="0" y="18944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TextBox 15"/>
          <p:cNvSpPr txBox="1"/>
          <p:nvPr/>
        </p:nvSpPr>
        <p:spPr>
          <a:xfrm>
            <a:off x="670341" y="8202287"/>
            <a:ext cx="14205484" cy="1709417"/>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The analysis highlights the complex and region-specific nature of the relationship between GDP, employment, unemployment, and NEETs. The impact of GDP growth varies across regions and genders, and there are instances where increasing employment coexists with rising unemployment due to changes in the labor force composition.</a:t>
            </a:r>
          </a:p>
        </p:txBody>
      </p:sp>
      <p:sp>
        <p:nvSpPr>
          <p:cNvPr id="16" name="TextBox 16"/>
          <p:cNvSpPr txBox="1"/>
          <p:nvPr/>
        </p:nvSpPr>
        <p:spPr>
          <a:xfrm>
            <a:off x="670341" y="7667641"/>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Data Analysis  </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Fifth Question</a:t>
            </a:r>
          </a:p>
        </p:txBody>
      </p:sp>
      <p:sp>
        <p:nvSpPr>
          <p:cNvPr id="3" name="TextBox 3"/>
          <p:cNvSpPr txBox="1"/>
          <p:nvPr/>
        </p:nvSpPr>
        <p:spPr>
          <a:xfrm>
            <a:off x="670341" y="1926044"/>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What is the relationship between education rate and employment and unemployment rate?</a:t>
            </a:r>
          </a:p>
        </p:txBody>
      </p:sp>
      <p:sp>
        <p:nvSpPr>
          <p:cNvPr id="4" name="TextBox 4"/>
          <p:cNvSpPr txBox="1"/>
          <p:nvPr/>
        </p:nvSpPr>
        <p:spPr>
          <a:xfrm>
            <a:off x="670341" y="2448923"/>
            <a:ext cx="14205484" cy="852167"/>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To answer the fifth question, we use the ninth story, where there is a relationship between occupational status, in particular unemployment and employment rates, and educational attainment. </a:t>
            </a:r>
          </a:p>
        </p:txBody>
      </p:sp>
      <p:sp>
        <p:nvSpPr>
          <p:cNvPr id="5" name="TextBox 5"/>
          <p:cNvSpPr txBox="1"/>
          <p:nvPr/>
        </p:nvSpPr>
        <p:spPr>
          <a:xfrm>
            <a:off x="1818637" y="3691258"/>
            <a:ext cx="14205484" cy="5567042"/>
          </a:xfrm>
          <a:prstGeom prst="rect">
            <a:avLst/>
          </a:prstGeom>
        </p:spPr>
        <p:txBody>
          <a:bodyPr lIns="0" tIns="0" rIns="0" bIns="0" rtlCol="0" anchor="t">
            <a:spAutoFit/>
          </a:bodyPr>
          <a:lstStyle/>
          <a:p>
            <a:pPr marL="528977" lvl="1" indent="-264488" algn="just">
              <a:lnSpc>
                <a:spcPts val="3430"/>
              </a:lnSpc>
              <a:buFont typeface="Arial"/>
              <a:buChar char="•"/>
            </a:pPr>
            <a:r>
              <a:rPr lang="en-US" sz="2450">
                <a:solidFill>
                  <a:srgbClr val="000000"/>
                </a:solidFill>
                <a:latin typeface="Arimo Bold"/>
              </a:rPr>
              <a:t>Regional Variations: </a:t>
            </a:r>
            <a:r>
              <a:rPr lang="en-US" sz="2450">
                <a:solidFill>
                  <a:srgbClr val="000000"/>
                </a:solidFill>
                <a:latin typeface="Arimo"/>
              </a:rPr>
              <a:t>Italy's regional structures vary significantly, impacting the types of workers they accommodate. For example, Sicily, primarily an agricultural-tourist region, may struggle to retain graduates outside specific sectors.</a:t>
            </a:r>
          </a:p>
          <a:p>
            <a:pPr marL="528977" lvl="1" indent="-264488" algn="just">
              <a:lnSpc>
                <a:spcPts val="3430"/>
              </a:lnSpc>
              <a:buFont typeface="Arial"/>
              <a:buChar char="•"/>
            </a:pPr>
            <a:r>
              <a:rPr lang="en-US" sz="2450">
                <a:solidFill>
                  <a:srgbClr val="000000"/>
                </a:solidFill>
                <a:latin typeface="Arimo Bold"/>
              </a:rPr>
              <a:t>Brain Drain Phenomenon: </a:t>
            </a:r>
            <a:r>
              <a:rPr lang="en-US" sz="2450">
                <a:solidFill>
                  <a:srgbClr val="000000"/>
                </a:solidFill>
                <a:latin typeface="Arimo"/>
              </a:rPr>
              <a:t>Contrary to the notion of a purely southern brain drain, the phenomenon affects almost the entire country, except for some exceptions like the autonomous province of Bolzano. This is supported by various correlation indices.</a:t>
            </a:r>
          </a:p>
          <a:p>
            <a:pPr marL="528977" lvl="1" indent="-264488" algn="just">
              <a:lnSpc>
                <a:spcPts val="3430"/>
              </a:lnSpc>
              <a:buFont typeface="Arial"/>
              <a:buChar char="•"/>
            </a:pPr>
            <a:r>
              <a:rPr lang="en-US" sz="2450">
                <a:solidFill>
                  <a:srgbClr val="000000"/>
                </a:solidFill>
                <a:latin typeface="Arimo Bold"/>
              </a:rPr>
              <a:t>Unemployment and Graduates: </a:t>
            </a:r>
            <a:r>
              <a:rPr lang="en-US" sz="2450">
                <a:solidFill>
                  <a:srgbClr val="000000"/>
                </a:solidFill>
                <a:latin typeface="Arimo"/>
              </a:rPr>
              <a:t>There is a positive correlation between the unemployment rate and the number of graduates in all regions, suggesting that more graduates do not necessarily lead to lower unemployment.</a:t>
            </a:r>
          </a:p>
          <a:p>
            <a:pPr marL="528977" lvl="1" indent="-264488" algn="just">
              <a:lnSpc>
                <a:spcPts val="3430"/>
              </a:lnSpc>
              <a:buFont typeface="Arial"/>
              <a:buChar char="•"/>
            </a:pPr>
            <a:r>
              <a:rPr lang="en-US" sz="2450">
                <a:solidFill>
                  <a:srgbClr val="000000"/>
                </a:solidFill>
                <a:latin typeface="Arimo Bold"/>
              </a:rPr>
              <a:t>Gender Disparities: </a:t>
            </a:r>
            <a:r>
              <a:rPr lang="en-US" sz="2450">
                <a:solidFill>
                  <a:srgbClr val="000000"/>
                </a:solidFill>
                <a:latin typeface="Arimo"/>
              </a:rPr>
              <a:t>When considering women, a positive correlation between graduation and employment rate is observed in much of Italy. However, when considering both men and women together, the correlation between employment rate and the number of graduates is negative, primarily due to men's greater presence in the labor market despite having fewer graduates.</a:t>
            </a:r>
          </a:p>
        </p:txBody>
      </p:sp>
      <p:grpSp>
        <p:nvGrpSpPr>
          <p:cNvPr id="6" name="Group 6"/>
          <p:cNvGrpSpPr/>
          <p:nvPr/>
        </p:nvGrpSpPr>
        <p:grpSpPr>
          <a:xfrm rot="-10800000">
            <a:off x="16024121" y="-162325"/>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6551542" y="604661"/>
            <a:ext cx="4985461" cy="431743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0" name="Freeform 10"/>
          <p:cNvSpPr/>
          <p:nvPr/>
        </p:nvSpPr>
        <p:spPr>
          <a:xfrm>
            <a:off x="707758" y="3748408"/>
            <a:ext cx="1028700" cy="1038138"/>
          </a:xfrm>
          <a:custGeom>
            <a:avLst/>
            <a:gdLst/>
            <a:ahLst/>
            <a:cxnLst/>
            <a:rect l="l" t="t" r="r" b="b"/>
            <a:pathLst>
              <a:path w="1028700" h="1038138">
                <a:moveTo>
                  <a:pt x="0" y="0"/>
                </a:moveTo>
                <a:lnTo>
                  <a:pt x="1028700" y="0"/>
                </a:lnTo>
                <a:lnTo>
                  <a:pt x="1028700" y="1038137"/>
                </a:lnTo>
                <a:lnTo>
                  <a:pt x="0" y="1038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Fifth Question</a:t>
            </a:r>
          </a:p>
        </p:txBody>
      </p:sp>
      <p:sp>
        <p:nvSpPr>
          <p:cNvPr id="3" name="TextBox 3"/>
          <p:cNvSpPr txBox="1"/>
          <p:nvPr/>
        </p:nvSpPr>
        <p:spPr>
          <a:xfrm>
            <a:off x="670341" y="1926044"/>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a-b) And what about Neets and Youth employment??</a:t>
            </a:r>
          </a:p>
        </p:txBody>
      </p:sp>
      <p:sp>
        <p:nvSpPr>
          <p:cNvPr id="4" name="TextBox 4"/>
          <p:cNvSpPr txBox="1"/>
          <p:nvPr/>
        </p:nvSpPr>
        <p:spPr>
          <a:xfrm>
            <a:off x="670341" y="2585171"/>
            <a:ext cx="14205484" cy="42354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To answer the second and third sub-question, we can use the thirteenth data story.</a:t>
            </a:r>
          </a:p>
        </p:txBody>
      </p:sp>
      <p:sp>
        <p:nvSpPr>
          <p:cNvPr id="5" name="TextBox 5"/>
          <p:cNvSpPr txBox="1"/>
          <p:nvPr/>
        </p:nvSpPr>
        <p:spPr>
          <a:xfrm>
            <a:off x="1781220" y="3448603"/>
            <a:ext cx="14205484" cy="2566667"/>
          </a:xfrm>
          <a:prstGeom prst="rect">
            <a:avLst/>
          </a:prstGeom>
        </p:spPr>
        <p:txBody>
          <a:bodyPr lIns="0" tIns="0" rIns="0" bIns="0" rtlCol="0" anchor="t">
            <a:spAutoFit/>
          </a:bodyPr>
          <a:lstStyle/>
          <a:p>
            <a:pPr marL="528977" lvl="1" indent="-264488" algn="just">
              <a:lnSpc>
                <a:spcPts val="3430"/>
              </a:lnSpc>
              <a:buFont typeface="Arial"/>
              <a:buChar char="•"/>
            </a:pPr>
            <a:r>
              <a:rPr lang="en-US" sz="2450">
                <a:solidFill>
                  <a:srgbClr val="000000"/>
                </a:solidFill>
                <a:latin typeface="Arimo Bold"/>
              </a:rPr>
              <a:t>NEETs and Education: </a:t>
            </a:r>
            <a:r>
              <a:rPr lang="en-US" sz="2450">
                <a:solidFill>
                  <a:srgbClr val="000000"/>
                </a:solidFill>
                <a:latin typeface="Arimo"/>
              </a:rPr>
              <a:t>There is a negative correlation between the number of graduates and youth employment, as students rarely work while studying. Conversely, the NEETs rate tends to increase as the level of education rises in various regions.</a:t>
            </a:r>
          </a:p>
          <a:p>
            <a:pPr marL="528977" lvl="1" indent="-264488" algn="just">
              <a:lnSpc>
                <a:spcPts val="3430"/>
              </a:lnSpc>
              <a:buFont typeface="Arial"/>
              <a:buChar char="•"/>
            </a:pPr>
            <a:r>
              <a:rPr lang="en-US" sz="2450">
                <a:solidFill>
                  <a:srgbClr val="000000"/>
                </a:solidFill>
                <a:latin typeface="Arimo Bold"/>
              </a:rPr>
              <a:t>Low Education Levels: </a:t>
            </a:r>
            <a:r>
              <a:rPr lang="en-US" sz="2450">
                <a:solidFill>
                  <a:srgbClr val="000000"/>
                </a:solidFill>
                <a:latin typeface="Arimo"/>
              </a:rPr>
              <a:t>At lower education levels, such as primary, a positive correlation with employment is observed.</a:t>
            </a:r>
          </a:p>
          <a:p>
            <a:pPr algn="just">
              <a:lnSpc>
                <a:spcPts val="3430"/>
              </a:lnSpc>
            </a:pPr>
            <a:endParaRPr lang="en-US" sz="2450">
              <a:solidFill>
                <a:srgbClr val="000000"/>
              </a:solidFill>
              <a:latin typeface="Arimo"/>
            </a:endParaRPr>
          </a:p>
        </p:txBody>
      </p:sp>
      <p:grpSp>
        <p:nvGrpSpPr>
          <p:cNvPr id="6" name="Group 6"/>
          <p:cNvGrpSpPr/>
          <p:nvPr/>
        </p:nvGrpSpPr>
        <p:grpSpPr>
          <a:xfrm rot="-10800000">
            <a:off x="16024121" y="-162325"/>
            <a:ext cx="3378391" cy="2925703"/>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8" name="Group 8"/>
          <p:cNvGrpSpPr/>
          <p:nvPr/>
        </p:nvGrpSpPr>
        <p:grpSpPr>
          <a:xfrm rot="-10800000">
            <a:off x="16551542" y="604661"/>
            <a:ext cx="4985461" cy="4317433"/>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10" name="Freeform 10"/>
          <p:cNvSpPr/>
          <p:nvPr/>
        </p:nvSpPr>
        <p:spPr>
          <a:xfrm>
            <a:off x="670341" y="3505753"/>
            <a:ext cx="1028700" cy="1038138"/>
          </a:xfrm>
          <a:custGeom>
            <a:avLst/>
            <a:gdLst/>
            <a:ahLst/>
            <a:cxnLst/>
            <a:rect l="l" t="t" r="r" b="b"/>
            <a:pathLst>
              <a:path w="1028700" h="1038138">
                <a:moveTo>
                  <a:pt x="0" y="0"/>
                </a:moveTo>
                <a:lnTo>
                  <a:pt x="1028700" y="0"/>
                </a:lnTo>
                <a:lnTo>
                  <a:pt x="1028700" y="1038137"/>
                </a:lnTo>
                <a:lnTo>
                  <a:pt x="0" y="103813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TextBox 11"/>
          <p:cNvSpPr txBox="1"/>
          <p:nvPr/>
        </p:nvSpPr>
        <p:spPr>
          <a:xfrm>
            <a:off x="670341" y="6683267"/>
            <a:ext cx="14205484" cy="1709417"/>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The analysis illustrates the intricate relationship between educational attainment, employment, and NEETs rates across different regions of Italy. It dispels the notion that the brain drain is solely a southern phenomenon and highlights how gender disparities and regional economic structures contribute to these dynamics.</a:t>
            </a:r>
          </a:p>
        </p:txBody>
      </p:sp>
      <p:sp>
        <p:nvSpPr>
          <p:cNvPr id="12" name="TextBox 12"/>
          <p:cNvSpPr txBox="1"/>
          <p:nvPr/>
        </p:nvSpPr>
        <p:spPr>
          <a:xfrm>
            <a:off x="670341" y="6148620"/>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Data Analysis  </a:t>
            </a:r>
          </a:p>
        </p:txBody>
      </p:sp>
      <p:sp>
        <p:nvSpPr>
          <p:cNvPr id="13" name="Freeform 13"/>
          <p:cNvSpPr/>
          <p:nvPr/>
        </p:nvSpPr>
        <p:spPr>
          <a:xfrm>
            <a:off x="15215373" y="8392684"/>
            <a:ext cx="2043927" cy="1545952"/>
          </a:xfrm>
          <a:custGeom>
            <a:avLst/>
            <a:gdLst/>
            <a:ahLst/>
            <a:cxnLst/>
            <a:rect l="l" t="t" r="r" b="b"/>
            <a:pathLst>
              <a:path w="2043927" h="1545952">
                <a:moveTo>
                  <a:pt x="0" y="0"/>
                </a:moveTo>
                <a:lnTo>
                  <a:pt x="2043927" y="0"/>
                </a:lnTo>
                <a:lnTo>
                  <a:pt x="2043927" y="1545952"/>
                </a:lnTo>
                <a:lnTo>
                  <a:pt x="0" y="15459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TextBox 2"/>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Sixth Question</a:t>
            </a:r>
          </a:p>
        </p:txBody>
      </p:sp>
      <p:sp>
        <p:nvSpPr>
          <p:cNvPr id="3" name="TextBox 3"/>
          <p:cNvSpPr txBox="1"/>
          <p:nvPr/>
        </p:nvSpPr>
        <p:spPr>
          <a:xfrm>
            <a:off x="670341" y="1726019"/>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How can the situation of Neets and youth employment in Italy be improved?</a:t>
            </a:r>
          </a:p>
        </p:txBody>
      </p:sp>
      <p:sp>
        <p:nvSpPr>
          <p:cNvPr id="4" name="TextBox 4"/>
          <p:cNvSpPr txBox="1"/>
          <p:nvPr/>
        </p:nvSpPr>
        <p:spPr>
          <a:xfrm>
            <a:off x="1618860" y="2434377"/>
            <a:ext cx="14205484" cy="5138417"/>
          </a:xfrm>
          <a:prstGeom prst="rect">
            <a:avLst/>
          </a:prstGeom>
        </p:spPr>
        <p:txBody>
          <a:bodyPr lIns="0" tIns="0" rIns="0" bIns="0" rtlCol="0" anchor="t">
            <a:spAutoFit/>
          </a:bodyPr>
          <a:lstStyle/>
          <a:p>
            <a:pPr marL="528977" lvl="1" indent="-264488" algn="just">
              <a:lnSpc>
                <a:spcPts val="3430"/>
              </a:lnSpc>
              <a:buFont typeface="Arial"/>
              <a:buChar char="•"/>
            </a:pPr>
            <a:r>
              <a:rPr lang="en-US" sz="2450">
                <a:solidFill>
                  <a:srgbClr val="000000"/>
                </a:solidFill>
                <a:latin typeface="Arimo Bold"/>
              </a:rPr>
              <a:t>Long-Term Challenge: </a:t>
            </a:r>
            <a:r>
              <a:rPr lang="en-US" sz="2450">
                <a:solidFill>
                  <a:srgbClr val="000000"/>
                </a:solidFill>
                <a:latin typeface="Arimo"/>
              </a:rPr>
              <a:t>The analysis acknowledges that solving youth unemployment and NEETs is a complex, long-term challenge that involves restructuring entire regions.</a:t>
            </a:r>
          </a:p>
          <a:p>
            <a:pPr marL="528977" lvl="1" indent="-264488" algn="just">
              <a:lnSpc>
                <a:spcPts val="3430"/>
              </a:lnSpc>
              <a:buFont typeface="Arial"/>
              <a:buChar char="•"/>
            </a:pPr>
            <a:r>
              <a:rPr lang="en-US" sz="2450">
                <a:solidFill>
                  <a:srgbClr val="000000"/>
                </a:solidFill>
                <a:latin typeface="Arimo"/>
              </a:rPr>
              <a:t>GDP's Limited Impact: Despite GDP surpassing pre-crisis levels, employment rates have not fully recovered, especially in the central and southern regions. The unemployment rate remains high.</a:t>
            </a:r>
          </a:p>
          <a:p>
            <a:pPr marL="528977" lvl="1" indent="-264488" algn="just">
              <a:lnSpc>
                <a:spcPts val="3430"/>
              </a:lnSpc>
              <a:buFont typeface="Arial"/>
              <a:buChar char="•"/>
            </a:pPr>
            <a:r>
              <a:rPr lang="en-US" sz="2450">
                <a:solidFill>
                  <a:srgbClr val="000000"/>
                </a:solidFill>
                <a:latin typeface="Arimo Bold"/>
              </a:rPr>
              <a:t>Regional Disparities: </a:t>
            </a:r>
            <a:r>
              <a:rPr lang="en-US" sz="2450">
                <a:solidFill>
                  <a:srgbClr val="000000"/>
                </a:solidFill>
                <a:latin typeface="Arimo"/>
              </a:rPr>
              <a:t>Central and southern regions would benefit more from increased GDP in terms of employment, particularly for young people.</a:t>
            </a:r>
          </a:p>
          <a:p>
            <a:pPr marL="528977" lvl="1" indent="-264488" algn="just">
              <a:lnSpc>
                <a:spcPts val="3430"/>
              </a:lnSpc>
              <a:buFont typeface="Arial"/>
              <a:buChar char="•"/>
            </a:pPr>
            <a:r>
              <a:rPr lang="en-US" sz="2450">
                <a:solidFill>
                  <a:srgbClr val="000000"/>
                </a:solidFill>
                <a:latin typeface="Arimo Bold"/>
              </a:rPr>
              <a:t>Gender Differences: </a:t>
            </a:r>
            <a:r>
              <a:rPr lang="en-US" sz="2450">
                <a:solidFill>
                  <a:srgbClr val="000000"/>
                </a:solidFill>
                <a:latin typeface="Arimo"/>
              </a:rPr>
              <a:t>Gender disparities are evident, with women showing positive employment trends while men struggle to find opportunities.</a:t>
            </a:r>
          </a:p>
          <a:p>
            <a:pPr marL="528977" lvl="1" indent="-264488" algn="just">
              <a:lnSpc>
                <a:spcPts val="3430"/>
              </a:lnSpc>
              <a:buFont typeface="Arial"/>
              <a:buChar char="•"/>
            </a:pPr>
            <a:r>
              <a:rPr lang="en-US" sz="2450">
                <a:solidFill>
                  <a:srgbClr val="000000"/>
                </a:solidFill>
                <a:latin typeface="Arimo Bold"/>
              </a:rPr>
              <a:t>GDP Growth as a Decisive Factor: </a:t>
            </a:r>
            <a:r>
              <a:rPr lang="en-US" sz="2450">
                <a:solidFill>
                  <a:srgbClr val="000000"/>
                </a:solidFill>
                <a:latin typeface="Arimo"/>
              </a:rPr>
              <a:t>The analysis suggests that the most decisive factor for improving youth employment and reducing NEETs would be substantial GDP growth. This could be achieved through public or private sector investment, creating skilled job opportunities, given the increasing qualifications of young people.</a:t>
            </a:r>
          </a:p>
        </p:txBody>
      </p:sp>
      <p:grpSp>
        <p:nvGrpSpPr>
          <p:cNvPr id="5" name="Group 5"/>
          <p:cNvGrpSpPr/>
          <p:nvPr/>
        </p:nvGrpSpPr>
        <p:grpSpPr>
          <a:xfrm rot="-10800000">
            <a:off x="16024121" y="-162325"/>
            <a:ext cx="3378391" cy="2925703"/>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7" name="Group 7"/>
          <p:cNvGrpSpPr/>
          <p:nvPr/>
        </p:nvGrpSpPr>
        <p:grpSpPr>
          <a:xfrm rot="-10800000">
            <a:off x="16551542" y="604661"/>
            <a:ext cx="4985461" cy="4317433"/>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9" name="TextBox 9"/>
          <p:cNvSpPr txBox="1"/>
          <p:nvPr/>
        </p:nvSpPr>
        <p:spPr>
          <a:xfrm>
            <a:off x="670341" y="8336116"/>
            <a:ext cx="14205484" cy="1280792"/>
          </a:xfrm>
          <a:prstGeom prst="rect">
            <a:avLst/>
          </a:prstGeom>
        </p:spPr>
        <p:txBody>
          <a:bodyPr lIns="0" tIns="0" rIns="0" bIns="0" rtlCol="0" anchor="t">
            <a:spAutoFit/>
          </a:bodyPr>
          <a:lstStyle/>
          <a:p>
            <a:pPr algn="just">
              <a:lnSpc>
                <a:spcPts val="3430"/>
              </a:lnSpc>
              <a:spcBef>
                <a:spcPct val="0"/>
              </a:spcBef>
            </a:pPr>
            <a:r>
              <a:rPr lang="en-US" sz="2450">
                <a:solidFill>
                  <a:srgbClr val="000000"/>
                </a:solidFill>
                <a:latin typeface="Arimo"/>
              </a:rPr>
              <a:t>The analysis emphasizes that addressing youth employment and NEETs is a long-term endeavor that requires comprehensive economic and social changes. While increasing GDP is a critical factor, it is not a quick fix, and a multifaceted approach is needed to address these complex issues effectively.</a:t>
            </a:r>
          </a:p>
        </p:txBody>
      </p:sp>
      <p:sp>
        <p:nvSpPr>
          <p:cNvPr id="10" name="TextBox 10"/>
          <p:cNvSpPr txBox="1"/>
          <p:nvPr/>
        </p:nvSpPr>
        <p:spPr>
          <a:xfrm>
            <a:off x="670341" y="7753188"/>
            <a:ext cx="14692887" cy="421003"/>
          </a:xfrm>
          <a:prstGeom prst="rect">
            <a:avLst/>
          </a:prstGeom>
        </p:spPr>
        <p:txBody>
          <a:bodyPr lIns="0" tIns="0" rIns="0" bIns="0" rtlCol="0" anchor="t">
            <a:spAutoFit/>
          </a:bodyPr>
          <a:lstStyle/>
          <a:p>
            <a:pPr algn="just">
              <a:lnSpc>
                <a:spcPts val="3570"/>
              </a:lnSpc>
              <a:spcBef>
                <a:spcPct val="0"/>
              </a:spcBef>
            </a:pPr>
            <a:r>
              <a:rPr lang="en-US" sz="2550">
                <a:solidFill>
                  <a:srgbClr val="00A181"/>
                </a:solidFill>
                <a:latin typeface="Anton"/>
              </a:rPr>
              <a:t>Data Analysis  </a:t>
            </a:r>
          </a:p>
        </p:txBody>
      </p:sp>
      <p:sp>
        <p:nvSpPr>
          <p:cNvPr id="11" name="Freeform 11"/>
          <p:cNvSpPr/>
          <p:nvPr/>
        </p:nvSpPr>
        <p:spPr>
          <a:xfrm>
            <a:off x="15905050" y="8174191"/>
            <a:ext cx="1442717" cy="1442717"/>
          </a:xfrm>
          <a:custGeom>
            <a:avLst/>
            <a:gdLst/>
            <a:ahLst/>
            <a:cxnLst/>
            <a:rect l="l" t="t" r="r" b="b"/>
            <a:pathLst>
              <a:path w="1442717" h="1442717">
                <a:moveTo>
                  <a:pt x="0" y="0"/>
                </a:moveTo>
                <a:lnTo>
                  <a:pt x="1442718" y="0"/>
                </a:lnTo>
                <a:lnTo>
                  <a:pt x="1442718" y="1442717"/>
                </a:lnTo>
                <a:lnTo>
                  <a:pt x="0" y="14427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2" name="Freeform 12"/>
          <p:cNvSpPr/>
          <p:nvPr/>
        </p:nvSpPr>
        <p:spPr>
          <a:xfrm>
            <a:off x="670341" y="2491527"/>
            <a:ext cx="748742" cy="1147098"/>
          </a:xfrm>
          <a:custGeom>
            <a:avLst/>
            <a:gdLst/>
            <a:ahLst/>
            <a:cxnLst/>
            <a:rect l="l" t="t" r="r" b="b"/>
            <a:pathLst>
              <a:path w="748742" h="1147098">
                <a:moveTo>
                  <a:pt x="0" y="0"/>
                </a:moveTo>
                <a:lnTo>
                  <a:pt x="748742" y="0"/>
                </a:lnTo>
                <a:lnTo>
                  <a:pt x="748742" y="1147098"/>
                </a:lnTo>
                <a:lnTo>
                  <a:pt x="0" y="114709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024121" y="-162325"/>
            <a:ext cx="3378391" cy="292570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rot="-10800000">
            <a:off x="16551542" y="604661"/>
            <a:ext cx="4985461" cy="431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6" name="Freeform 6"/>
          <p:cNvSpPr/>
          <p:nvPr/>
        </p:nvSpPr>
        <p:spPr>
          <a:xfrm>
            <a:off x="520861" y="3565758"/>
            <a:ext cx="7373492" cy="4297059"/>
          </a:xfrm>
          <a:custGeom>
            <a:avLst/>
            <a:gdLst/>
            <a:ahLst/>
            <a:cxnLst/>
            <a:rect l="l" t="t" r="r" b="b"/>
            <a:pathLst>
              <a:path w="7373492" h="4297059">
                <a:moveTo>
                  <a:pt x="0" y="0"/>
                </a:moveTo>
                <a:lnTo>
                  <a:pt x="7373491" y="0"/>
                </a:lnTo>
                <a:lnTo>
                  <a:pt x="7373491" y="4297059"/>
                </a:lnTo>
                <a:lnTo>
                  <a:pt x="0" y="4297059"/>
                </a:lnTo>
                <a:lnTo>
                  <a:pt x="0" y="0"/>
                </a:lnTo>
                <a:close/>
              </a:path>
            </a:pathLst>
          </a:custGeom>
          <a:blipFill>
            <a:blip r:embed="rId2"/>
            <a:stretch>
              <a:fillRect b="-7246"/>
            </a:stretch>
          </a:blipFill>
        </p:spPr>
      </p:sp>
      <p:sp>
        <p:nvSpPr>
          <p:cNvPr id="7" name="Freeform 7"/>
          <p:cNvSpPr/>
          <p:nvPr/>
        </p:nvSpPr>
        <p:spPr>
          <a:xfrm>
            <a:off x="9144000" y="3634909"/>
            <a:ext cx="7370470" cy="4297059"/>
          </a:xfrm>
          <a:custGeom>
            <a:avLst/>
            <a:gdLst/>
            <a:ahLst/>
            <a:cxnLst/>
            <a:rect l="l" t="t" r="r" b="b"/>
            <a:pathLst>
              <a:path w="7370470" h="4297059">
                <a:moveTo>
                  <a:pt x="0" y="0"/>
                </a:moveTo>
                <a:lnTo>
                  <a:pt x="7370470" y="0"/>
                </a:lnTo>
                <a:lnTo>
                  <a:pt x="7370470" y="4297059"/>
                </a:lnTo>
                <a:lnTo>
                  <a:pt x="0" y="4297059"/>
                </a:lnTo>
                <a:lnTo>
                  <a:pt x="0" y="0"/>
                </a:lnTo>
                <a:close/>
              </a:path>
            </a:pathLst>
          </a:custGeom>
          <a:blipFill>
            <a:blip r:embed="rId3"/>
            <a:stretch>
              <a:fillRect b="-7202"/>
            </a:stretch>
          </a:blipFill>
        </p:spPr>
      </p:sp>
      <p:sp>
        <p:nvSpPr>
          <p:cNvPr id="8" name="TextBox 8"/>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COLOR BLIND TEST</a:t>
            </a:r>
          </a:p>
        </p:txBody>
      </p:sp>
      <p:sp>
        <p:nvSpPr>
          <p:cNvPr id="9" name="TextBox 9"/>
          <p:cNvSpPr txBox="1"/>
          <p:nvPr/>
        </p:nvSpPr>
        <p:spPr>
          <a:xfrm>
            <a:off x="670341" y="1769073"/>
            <a:ext cx="14205484" cy="852167"/>
          </a:xfrm>
          <a:prstGeom prst="rect">
            <a:avLst/>
          </a:prstGeom>
        </p:spPr>
        <p:txBody>
          <a:bodyPr lIns="0" tIns="0" rIns="0" bIns="0" rtlCol="0" anchor="t">
            <a:spAutoFit/>
          </a:bodyPr>
          <a:lstStyle/>
          <a:p>
            <a:pPr algn="just">
              <a:lnSpc>
                <a:spcPts val="3430"/>
              </a:lnSpc>
            </a:pPr>
            <a:r>
              <a:rPr lang="en-US" sz="2450">
                <a:solidFill>
                  <a:srgbClr val="000000"/>
                </a:solidFill>
                <a:latin typeface="Arimo"/>
              </a:rPr>
              <a:t>The Color Blind Test is a useful tool for testing whether the colors chosen for the dashboards can be seen by all kinds of people, even color-blind people. </a:t>
            </a:r>
          </a:p>
        </p:txBody>
      </p:sp>
      <p:sp>
        <p:nvSpPr>
          <p:cNvPr id="10" name="TextBox 10"/>
          <p:cNvSpPr txBox="1"/>
          <p:nvPr/>
        </p:nvSpPr>
        <p:spPr>
          <a:xfrm>
            <a:off x="520861" y="2994636"/>
            <a:ext cx="5101515" cy="523875"/>
          </a:xfrm>
          <a:prstGeom prst="rect">
            <a:avLst/>
          </a:prstGeom>
        </p:spPr>
        <p:txBody>
          <a:bodyPr lIns="0" tIns="0" rIns="0" bIns="0" rtlCol="0" anchor="t">
            <a:spAutoFit/>
          </a:bodyPr>
          <a:lstStyle/>
          <a:p>
            <a:pPr marL="647700" lvl="1" indent="-323850" algn="just">
              <a:lnSpc>
                <a:spcPts val="4200"/>
              </a:lnSpc>
              <a:spcBef>
                <a:spcPct val="0"/>
              </a:spcBef>
              <a:buFont typeface="Arial"/>
              <a:buChar char="•"/>
            </a:pPr>
            <a:r>
              <a:rPr lang="en-US" sz="3000">
                <a:solidFill>
                  <a:srgbClr val="00A181"/>
                </a:solidFill>
                <a:latin typeface="Anton"/>
              </a:rPr>
              <a:t>BLACK AND WHITE TEST</a:t>
            </a:r>
          </a:p>
        </p:txBody>
      </p:sp>
      <p:sp>
        <p:nvSpPr>
          <p:cNvPr id="11" name="TextBox 11"/>
          <p:cNvSpPr txBox="1"/>
          <p:nvPr/>
        </p:nvSpPr>
        <p:spPr>
          <a:xfrm>
            <a:off x="9083965" y="2994636"/>
            <a:ext cx="3646999" cy="523875"/>
          </a:xfrm>
          <a:prstGeom prst="rect">
            <a:avLst/>
          </a:prstGeom>
        </p:spPr>
        <p:txBody>
          <a:bodyPr lIns="0" tIns="0" rIns="0" bIns="0" rtlCol="0" anchor="t">
            <a:spAutoFit/>
          </a:bodyPr>
          <a:lstStyle/>
          <a:p>
            <a:pPr marL="647700" lvl="1" indent="-323850" algn="just">
              <a:lnSpc>
                <a:spcPts val="4200"/>
              </a:lnSpc>
              <a:spcBef>
                <a:spcPct val="0"/>
              </a:spcBef>
              <a:buFont typeface="Arial"/>
              <a:buChar char="•"/>
            </a:pPr>
            <a:r>
              <a:rPr lang="en-US" sz="3000">
                <a:solidFill>
                  <a:srgbClr val="00A181"/>
                </a:solidFill>
                <a:latin typeface="Anton"/>
              </a:rPr>
              <a:t>DEUTAN TEST</a:t>
            </a:r>
          </a:p>
        </p:txBody>
      </p:sp>
      <p:sp>
        <p:nvSpPr>
          <p:cNvPr id="12" name="TextBox 12"/>
          <p:cNvSpPr txBox="1"/>
          <p:nvPr/>
        </p:nvSpPr>
        <p:spPr>
          <a:xfrm>
            <a:off x="520861" y="8112763"/>
            <a:ext cx="7373492" cy="1526537"/>
          </a:xfrm>
          <a:prstGeom prst="rect">
            <a:avLst/>
          </a:prstGeom>
        </p:spPr>
        <p:txBody>
          <a:bodyPr lIns="0" tIns="0" rIns="0" bIns="0" rtlCol="0" anchor="t">
            <a:spAutoFit/>
          </a:bodyPr>
          <a:lstStyle/>
          <a:p>
            <a:pPr algn="just">
              <a:lnSpc>
                <a:spcPts val="3010"/>
              </a:lnSpc>
            </a:pPr>
            <a:r>
              <a:rPr lang="en-US" sz="2150">
                <a:solidFill>
                  <a:srgbClr val="000000"/>
                </a:solidFill>
                <a:latin typeface="Arimo"/>
              </a:rPr>
              <a:t>This test is a basic test used for people who cannot distinguish between </a:t>
            </a:r>
            <a:r>
              <a:rPr lang="en-US" sz="2150">
                <a:solidFill>
                  <a:srgbClr val="000000"/>
                </a:solidFill>
                <a:latin typeface="Arimo Bold"/>
              </a:rPr>
              <a:t>black and white</a:t>
            </a:r>
            <a:r>
              <a:rPr lang="en-US" sz="2150">
                <a:solidFill>
                  <a:srgbClr val="000000"/>
                </a:solidFill>
                <a:latin typeface="Arimo"/>
              </a:rPr>
              <a:t>. People with color blindness may have difficulty distinguishing between certain shades of gray.</a:t>
            </a:r>
          </a:p>
        </p:txBody>
      </p:sp>
      <p:sp>
        <p:nvSpPr>
          <p:cNvPr id="13" name="TextBox 13"/>
          <p:cNvSpPr txBox="1"/>
          <p:nvPr/>
        </p:nvSpPr>
        <p:spPr>
          <a:xfrm>
            <a:off x="9144000" y="8112763"/>
            <a:ext cx="7407542" cy="1145537"/>
          </a:xfrm>
          <a:prstGeom prst="rect">
            <a:avLst/>
          </a:prstGeom>
        </p:spPr>
        <p:txBody>
          <a:bodyPr lIns="0" tIns="0" rIns="0" bIns="0" rtlCol="0" anchor="t">
            <a:spAutoFit/>
          </a:bodyPr>
          <a:lstStyle/>
          <a:p>
            <a:pPr algn="just">
              <a:lnSpc>
                <a:spcPts val="3010"/>
              </a:lnSpc>
            </a:pPr>
            <a:r>
              <a:rPr lang="en-US" sz="2150">
                <a:solidFill>
                  <a:srgbClr val="000000"/>
                </a:solidFill>
                <a:latin typeface="Arimo"/>
              </a:rPr>
              <a:t>The </a:t>
            </a:r>
            <a:r>
              <a:rPr lang="en-US" sz="2150">
                <a:solidFill>
                  <a:srgbClr val="000000"/>
                </a:solidFill>
                <a:latin typeface="Arimo Bold"/>
              </a:rPr>
              <a:t>Deutan test</a:t>
            </a:r>
            <a:r>
              <a:rPr lang="en-US" sz="2150">
                <a:solidFill>
                  <a:srgbClr val="000000"/>
                </a:solidFill>
                <a:latin typeface="Arimo"/>
              </a:rPr>
              <a:t> is designed for those with deuteranopia, a type of </a:t>
            </a:r>
            <a:r>
              <a:rPr lang="en-US" sz="2150">
                <a:solidFill>
                  <a:srgbClr val="000000"/>
                </a:solidFill>
                <a:latin typeface="Arimo Bold"/>
              </a:rPr>
              <a:t>red-green color blindness</a:t>
            </a:r>
            <a:r>
              <a:rPr lang="en-US" sz="2150">
                <a:solidFill>
                  <a:srgbClr val="000000"/>
                </a:solidFill>
                <a:latin typeface="Arimo"/>
              </a:rPr>
              <a:t>. Those people have difficulty distinguishing between red and green colors. </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024121" y="-162325"/>
            <a:ext cx="3378391" cy="292570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rot="-10800000">
            <a:off x="16551542" y="604661"/>
            <a:ext cx="4985461" cy="431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6" name="Freeform 6"/>
          <p:cNvSpPr/>
          <p:nvPr/>
        </p:nvSpPr>
        <p:spPr>
          <a:xfrm>
            <a:off x="9002905" y="2614066"/>
            <a:ext cx="7327715" cy="4342313"/>
          </a:xfrm>
          <a:custGeom>
            <a:avLst/>
            <a:gdLst/>
            <a:ahLst/>
            <a:cxnLst/>
            <a:rect l="l" t="t" r="r" b="b"/>
            <a:pathLst>
              <a:path w="7327715" h="4342313">
                <a:moveTo>
                  <a:pt x="0" y="0"/>
                </a:moveTo>
                <a:lnTo>
                  <a:pt x="7327715" y="0"/>
                </a:lnTo>
                <a:lnTo>
                  <a:pt x="7327715" y="4342314"/>
                </a:lnTo>
                <a:lnTo>
                  <a:pt x="0" y="4342314"/>
                </a:lnTo>
                <a:lnTo>
                  <a:pt x="0" y="0"/>
                </a:lnTo>
                <a:close/>
              </a:path>
            </a:pathLst>
          </a:custGeom>
          <a:blipFill>
            <a:blip r:embed="rId2"/>
            <a:stretch>
              <a:fillRect r="-791" b="-6304"/>
            </a:stretch>
          </a:blipFill>
        </p:spPr>
      </p:sp>
      <p:sp>
        <p:nvSpPr>
          <p:cNvPr id="7" name="Freeform 7"/>
          <p:cNvSpPr/>
          <p:nvPr/>
        </p:nvSpPr>
        <p:spPr>
          <a:xfrm>
            <a:off x="670341" y="2614066"/>
            <a:ext cx="6947702" cy="4342313"/>
          </a:xfrm>
          <a:custGeom>
            <a:avLst/>
            <a:gdLst/>
            <a:ahLst/>
            <a:cxnLst/>
            <a:rect l="l" t="t" r="r" b="b"/>
            <a:pathLst>
              <a:path w="6947702" h="4342313">
                <a:moveTo>
                  <a:pt x="0" y="0"/>
                </a:moveTo>
                <a:lnTo>
                  <a:pt x="6947702" y="0"/>
                </a:lnTo>
                <a:lnTo>
                  <a:pt x="6947702" y="4342314"/>
                </a:lnTo>
                <a:lnTo>
                  <a:pt x="0" y="4342314"/>
                </a:lnTo>
                <a:lnTo>
                  <a:pt x="0" y="0"/>
                </a:lnTo>
                <a:close/>
              </a:path>
            </a:pathLst>
          </a:custGeom>
          <a:blipFill>
            <a:blip r:embed="rId3"/>
            <a:stretch>
              <a:fillRect/>
            </a:stretch>
          </a:blipFill>
        </p:spPr>
      </p:sp>
      <p:sp>
        <p:nvSpPr>
          <p:cNvPr id="8" name="TextBox 8"/>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COLOR BLIND TEST</a:t>
            </a:r>
          </a:p>
        </p:txBody>
      </p:sp>
      <p:sp>
        <p:nvSpPr>
          <p:cNvPr id="9" name="TextBox 9"/>
          <p:cNvSpPr txBox="1"/>
          <p:nvPr/>
        </p:nvSpPr>
        <p:spPr>
          <a:xfrm>
            <a:off x="670341" y="7350763"/>
            <a:ext cx="7385688" cy="1907537"/>
          </a:xfrm>
          <a:prstGeom prst="rect">
            <a:avLst/>
          </a:prstGeom>
        </p:spPr>
        <p:txBody>
          <a:bodyPr lIns="0" tIns="0" rIns="0" bIns="0" rtlCol="0" anchor="t">
            <a:spAutoFit/>
          </a:bodyPr>
          <a:lstStyle/>
          <a:p>
            <a:pPr algn="just">
              <a:lnSpc>
                <a:spcPts val="3010"/>
              </a:lnSpc>
              <a:spcBef>
                <a:spcPct val="0"/>
              </a:spcBef>
            </a:pPr>
            <a:r>
              <a:rPr lang="en-US" sz="2150">
                <a:solidFill>
                  <a:srgbClr val="000000"/>
                </a:solidFill>
                <a:latin typeface="Arimo"/>
              </a:rPr>
              <a:t>The </a:t>
            </a:r>
            <a:r>
              <a:rPr lang="en-US" sz="2150">
                <a:solidFill>
                  <a:srgbClr val="000000"/>
                </a:solidFill>
                <a:latin typeface="Arimo Bold"/>
              </a:rPr>
              <a:t>Protan test</a:t>
            </a:r>
            <a:r>
              <a:rPr lang="en-US" sz="2150">
                <a:solidFill>
                  <a:srgbClr val="000000"/>
                </a:solidFill>
                <a:latin typeface="Arimo"/>
              </a:rPr>
              <a:t> is designed for those with Protanopia, another type of red-green color blindness. Those people have a </a:t>
            </a:r>
            <a:r>
              <a:rPr lang="en-US" sz="2150">
                <a:solidFill>
                  <a:srgbClr val="000000"/>
                </a:solidFill>
                <a:latin typeface="Arimo Bold"/>
              </a:rPr>
              <a:t>deficiency in perceiving red colors.</a:t>
            </a:r>
            <a:r>
              <a:rPr lang="en-US" sz="2150">
                <a:solidFill>
                  <a:srgbClr val="000000"/>
                </a:solidFill>
                <a:latin typeface="Arimo"/>
              </a:rPr>
              <a:t> Those people may confuse reds with greens or see them differently from individuals with normal color vision.</a:t>
            </a:r>
          </a:p>
        </p:txBody>
      </p:sp>
      <p:sp>
        <p:nvSpPr>
          <p:cNvPr id="10" name="TextBox 10"/>
          <p:cNvSpPr txBox="1"/>
          <p:nvPr/>
        </p:nvSpPr>
        <p:spPr>
          <a:xfrm>
            <a:off x="670341" y="1910104"/>
            <a:ext cx="3646999" cy="523875"/>
          </a:xfrm>
          <a:prstGeom prst="rect">
            <a:avLst/>
          </a:prstGeom>
        </p:spPr>
        <p:txBody>
          <a:bodyPr lIns="0" tIns="0" rIns="0" bIns="0" rtlCol="0" anchor="t">
            <a:spAutoFit/>
          </a:bodyPr>
          <a:lstStyle/>
          <a:p>
            <a:pPr marL="647700" lvl="1" indent="-323850" algn="just">
              <a:lnSpc>
                <a:spcPts val="4200"/>
              </a:lnSpc>
              <a:spcBef>
                <a:spcPct val="0"/>
              </a:spcBef>
              <a:buFont typeface="Arial"/>
              <a:buChar char="•"/>
            </a:pPr>
            <a:r>
              <a:rPr lang="en-US" sz="3000">
                <a:solidFill>
                  <a:srgbClr val="00A181"/>
                </a:solidFill>
                <a:latin typeface="Anton"/>
              </a:rPr>
              <a:t>PROTAN TEST </a:t>
            </a:r>
          </a:p>
        </p:txBody>
      </p:sp>
      <p:sp>
        <p:nvSpPr>
          <p:cNvPr id="11" name="TextBox 11"/>
          <p:cNvSpPr txBox="1"/>
          <p:nvPr/>
        </p:nvSpPr>
        <p:spPr>
          <a:xfrm>
            <a:off x="9002905" y="1910104"/>
            <a:ext cx="3646999" cy="523875"/>
          </a:xfrm>
          <a:prstGeom prst="rect">
            <a:avLst/>
          </a:prstGeom>
        </p:spPr>
        <p:txBody>
          <a:bodyPr lIns="0" tIns="0" rIns="0" bIns="0" rtlCol="0" anchor="t">
            <a:spAutoFit/>
          </a:bodyPr>
          <a:lstStyle/>
          <a:p>
            <a:pPr marL="647700" lvl="1" indent="-323850" algn="just">
              <a:lnSpc>
                <a:spcPts val="4200"/>
              </a:lnSpc>
              <a:spcBef>
                <a:spcPct val="0"/>
              </a:spcBef>
              <a:buFont typeface="Arial"/>
              <a:buChar char="•"/>
            </a:pPr>
            <a:r>
              <a:rPr lang="en-US" sz="3000">
                <a:solidFill>
                  <a:srgbClr val="00A181"/>
                </a:solidFill>
                <a:latin typeface="Anton"/>
              </a:rPr>
              <a:t>TRITAN TEST</a:t>
            </a:r>
          </a:p>
        </p:txBody>
      </p:sp>
      <p:sp>
        <p:nvSpPr>
          <p:cNvPr id="12" name="TextBox 12"/>
          <p:cNvSpPr txBox="1"/>
          <p:nvPr/>
        </p:nvSpPr>
        <p:spPr>
          <a:xfrm>
            <a:off x="9002905" y="7360288"/>
            <a:ext cx="7327715" cy="1480185"/>
          </a:xfrm>
          <a:prstGeom prst="rect">
            <a:avLst/>
          </a:prstGeom>
        </p:spPr>
        <p:txBody>
          <a:bodyPr lIns="0" tIns="0" rIns="0" bIns="0" rtlCol="0" anchor="t">
            <a:spAutoFit/>
          </a:bodyPr>
          <a:lstStyle/>
          <a:p>
            <a:pPr algn="just">
              <a:lnSpc>
                <a:spcPts val="2940"/>
              </a:lnSpc>
              <a:spcBef>
                <a:spcPct val="0"/>
              </a:spcBef>
            </a:pPr>
            <a:r>
              <a:rPr lang="en-US" sz="2100">
                <a:solidFill>
                  <a:srgbClr val="000000"/>
                </a:solidFill>
                <a:latin typeface="Arimo"/>
              </a:rPr>
              <a:t>The </a:t>
            </a:r>
            <a:r>
              <a:rPr lang="en-US" sz="2100">
                <a:solidFill>
                  <a:srgbClr val="000000"/>
                </a:solidFill>
                <a:latin typeface="Arimo Bold"/>
              </a:rPr>
              <a:t>Tritan test</a:t>
            </a:r>
            <a:r>
              <a:rPr lang="en-US" sz="2100">
                <a:solidFill>
                  <a:srgbClr val="000000"/>
                </a:solidFill>
                <a:latin typeface="Arimo"/>
              </a:rPr>
              <a:t> is designed for those with Tritanopia, which is a rare form of color blindness affecting the blue-yellow color spectrum. Those people have </a:t>
            </a:r>
            <a:r>
              <a:rPr lang="en-US" sz="2100">
                <a:solidFill>
                  <a:srgbClr val="000000"/>
                </a:solidFill>
                <a:latin typeface="Arimo Bold"/>
              </a:rPr>
              <a:t>difficulty distinguishing between blue and yellow colors</a:t>
            </a:r>
            <a:r>
              <a:rPr lang="en-US" sz="2100">
                <a:solidFill>
                  <a:srgbClr val="000000"/>
                </a:solidFill>
                <a:latin typeface="Arimo"/>
              </a:rPr>
              <a:t>. </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16024121" y="-162325"/>
            <a:ext cx="3378391" cy="2925703"/>
            <a:chOff x="0" y="0"/>
            <a:chExt cx="3619627" cy="3134614"/>
          </a:xfrm>
        </p:grpSpPr>
        <p:sp>
          <p:nvSpPr>
            <p:cNvPr id="3" name="Freeform 3"/>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4" name="Group 4"/>
          <p:cNvGrpSpPr/>
          <p:nvPr/>
        </p:nvGrpSpPr>
        <p:grpSpPr>
          <a:xfrm rot="-10800000">
            <a:off x="16551542" y="604661"/>
            <a:ext cx="4985461" cy="4317433"/>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sp>
        <p:nvSpPr>
          <p:cNvPr id="6" name="TextBox 6"/>
          <p:cNvSpPr txBox="1"/>
          <p:nvPr/>
        </p:nvSpPr>
        <p:spPr>
          <a:xfrm>
            <a:off x="670341" y="385762"/>
            <a:ext cx="7852618" cy="1285875"/>
          </a:xfrm>
          <a:prstGeom prst="rect">
            <a:avLst/>
          </a:prstGeom>
        </p:spPr>
        <p:txBody>
          <a:bodyPr lIns="0" tIns="0" rIns="0" bIns="0" rtlCol="0" anchor="t">
            <a:spAutoFit/>
          </a:bodyPr>
          <a:lstStyle/>
          <a:p>
            <a:pPr>
              <a:lnSpc>
                <a:spcPts val="10199"/>
              </a:lnSpc>
              <a:spcBef>
                <a:spcPct val="0"/>
              </a:spcBef>
            </a:pPr>
            <a:r>
              <a:rPr lang="en-US" sz="8499" spc="-84">
                <a:solidFill>
                  <a:srgbClr val="004651"/>
                </a:solidFill>
                <a:latin typeface="Anton"/>
              </a:rPr>
              <a:t>Conclusion </a:t>
            </a:r>
          </a:p>
        </p:txBody>
      </p:sp>
      <p:sp>
        <p:nvSpPr>
          <p:cNvPr id="7" name="TextBox 7"/>
          <p:cNvSpPr txBox="1"/>
          <p:nvPr/>
        </p:nvSpPr>
        <p:spPr>
          <a:xfrm>
            <a:off x="670341" y="1976758"/>
            <a:ext cx="14205484" cy="7281542"/>
          </a:xfrm>
          <a:prstGeom prst="rect">
            <a:avLst/>
          </a:prstGeom>
        </p:spPr>
        <p:txBody>
          <a:bodyPr lIns="0" tIns="0" rIns="0" bIns="0" rtlCol="0" anchor="t">
            <a:spAutoFit/>
          </a:bodyPr>
          <a:lstStyle/>
          <a:p>
            <a:pPr algn="just">
              <a:lnSpc>
                <a:spcPts val="3430"/>
              </a:lnSpc>
            </a:pPr>
            <a:r>
              <a:rPr lang="en-US" sz="2450">
                <a:solidFill>
                  <a:srgbClr val="000000"/>
                </a:solidFill>
                <a:latin typeface="Arimo"/>
              </a:rPr>
              <a:t>In conclusion, we can say that the employment situation in Italy has </a:t>
            </a:r>
            <a:r>
              <a:rPr lang="en-US" sz="2450">
                <a:solidFill>
                  <a:srgbClr val="000000"/>
                </a:solidFill>
                <a:latin typeface="Arimo Bold"/>
              </a:rPr>
              <a:t>suffered in the periods of the great crisis</a:t>
            </a:r>
            <a:r>
              <a:rPr lang="en-US" sz="2450">
                <a:solidFill>
                  <a:srgbClr val="000000"/>
                </a:solidFill>
                <a:latin typeface="Arimo"/>
              </a:rPr>
              <a:t> since the one in </a:t>
            </a:r>
            <a:r>
              <a:rPr lang="en-US" sz="2450">
                <a:solidFill>
                  <a:srgbClr val="000000"/>
                </a:solidFill>
                <a:latin typeface="Arimo Bold"/>
              </a:rPr>
              <a:t>2008</a:t>
            </a:r>
            <a:r>
              <a:rPr lang="en-US" sz="2450">
                <a:solidFill>
                  <a:srgbClr val="000000"/>
                </a:solidFill>
                <a:latin typeface="Arimo"/>
              </a:rPr>
              <a:t>, and despite some recoveries, the total employment rate </a:t>
            </a:r>
            <a:r>
              <a:rPr lang="en-US" sz="2450">
                <a:solidFill>
                  <a:srgbClr val="000000"/>
                </a:solidFill>
                <a:latin typeface="Arimo Bold"/>
              </a:rPr>
              <a:t>has</a:t>
            </a:r>
            <a:r>
              <a:rPr lang="en-US" sz="2450">
                <a:solidFill>
                  <a:srgbClr val="000000"/>
                </a:solidFill>
                <a:latin typeface="Arimo"/>
              </a:rPr>
              <a:t> </a:t>
            </a:r>
            <a:r>
              <a:rPr lang="en-US" sz="2450">
                <a:solidFill>
                  <a:srgbClr val="000000"/>
                </a:solidFill>
                <a:latin typeface="Arimo Bold"/>
              </a:rPr>
              <a:t>never regained its previous values. </a:t>
            </a:r>
          </a:p>
          <a:p>
            <a:pPr algn="just">
              <a:lnSpc>
                <a:spcPts val="3430"/>
              </a:lnSpc>
            </a:pPr>
            <a:r>
              <a:rPr lang="en-US" sz="2450">
                <a:solidFill>
                  <a:srgbClr val="000000"/>
                </a:solidFill>
                <a:latin typeface="Arimo"/>
              </a:rPr>
              <a:t>The </a:t>
            </a:r>
            <a:r>
              <a:rPr lang="en-US" sz="2450">
                <a:solidFill>
                  <a:srgbClr val="000000"/>
                </a:solidFill>
                <a:latin typeface="Arimo Bold"/>
              </a:rPr>
              <a:t>lowest peak</a:t>
            </a:r>
            <a:r>
              <a:rPr lang="en-US" sz="2450">
                <a:solidFill>
                  <a:srgbClr val="000000"/>
                </a:solidFill>
                <a:latin typeface="Arimo"/>
              </a:rPr>
              <a:t> was reached around </a:t>
            </a:r>
            <a:r>
              <a:rPr lang="en-US" sz="2450">
                <a:solidFill>
                  <a:srgbClr val="000000"/>
                </a:solidFill>
                <a:latin typeface="Arimo Bold"/>
              </a:rPr>
              <a:t>2014</a:t>
            </a:r>
            <a:r>
              <a:rPr lang="en-US" sz="2450">
                <a:solidFill>
                  <a:srgbClr val="000000"/>
                </a:solidFill>
                <a:latin typeface="Arimo"/>
              </a:rPr>
              <a:t> with a slight recovery in the following years before declining again before the </a:t>
            </a:r>
            <a:r>
              <a:rPr lang="en-US" sz="2450">
                <a:solidFill>
                  <a:srgbClr val="000000"/>
                </a:solidFill>
                <a:latin typeface="Arimo Bold"/>
              </a:rPr>
              <a:t>new pandemic crisis in 2020</a:t>
            </a:r>
            <a:r>
              <a:rPr lang="en-US" sz="2450">
                <a:solidFill>
                  <a:srgbClr val="000000"/>
                </a:solidFill>
                <a:latin typeface="Arimo"/>
              </a:rPr>
              <a:t>. </a:t>
            </a:r>
          </a:p>
          <a:p>
            <a:pPr algn="just">
              <a:lnSpc>
                <a:spcPts val="3430"/>
              </a:lnSpc>
            </a:pPr>
            <a:endParaRPr lang="en-US" sz="2450">
              <a:solidFill>
                <a:srgbClr val="000000"/>
              </a:solidFill>
              <a:latin typeface="Arimo"/>
            </a:endParaRPr>
          </a:p>
          <a:p>
            <a:pPr algn="just">
              <a:lnSpc>
                <a:spcPts val="3430"/>
              </a:lnSpc>
            </a:pPr>
            <a:r>
              <a:rPr lang="en-US" sz="2450">
                <a:solidFill>
                  <a:srgbClr val="000000"/>
                </a:solidFill>
                <a:latin typeface="Arimo"/>
              </a:rPr>
              <a:t>There is a turn-around in </a:t>
            </a:r>
            <a:r>
              <a:rPr lang="en-US" sz="2450">
                <a:solidFill>
                  <a:srgbClr val="000000"/>
                </a:solidFill>
                <a:latin typeface="Arimo Bold"/>
              </a:rPr>
              <a:t>women's employment</a:t>
            </a:r>
            <a:r>
              <a:rPr lang="en-US" sz="2450">
                <a:solidFill>
                  <a:srgbClr val="000000"/>
                </a:solidFill>
                <a:latin typeface="Arimo"/>
              </a:rPr>
              <a:t>, which is a </a:t>
            </a:r>
            <a:r>
              <a:rPr lang="en-US" sz="2450">
                <a:solidFill>
                  <a:srgbClr val="000000"/>
                </a:solidFill>
                <a:latin typeface="Arimo Bold"/>
              </a:rPr>
              <a:t>growing trend</a:t>
            </a:r>
            <a:r>
              <a:rPr lang="en-US" sz="2450">
                <a:solidFill>
                  <a:srgbClr val="000000"/>
                </a:solidFill>
                <a:latin typeface="Arimo"/>
              </a:rPr>
              <a:t> unlike men's employment, which grows slowly and is more affected by market conditions. But despite this, </a:t>
            </a:r>
            <a:r>
              <a:rPr lang="en-US" sz="2450">
                <a:solidFill>
                  <a:srgbClr val="000000"/>
                </a:solidFill>
                <a:latin typeface="Arimo Bold"/>
              </a:rPr>
              <a:t>female employment is still lower in terms of absolute value. </a:t>
            </a:r>
          </a:p>
          <a:p>
            <a:pPr algn="just">
              <a:lnSpc>
                <a:spcPts val="3430"/>
              </a:lnSpc>
            </a:pPr>
            <a:endParaRPr lang="en-US" sz="2450">
              <a:solidFill>
                <a:srgbClr val="000000"/>
              </a:solidFill>
              <a:latin typeface="Arimo Bold"/>
            </a:endParaRPr>
          </a:p>
          <a:p>
            <a:pPr algn="just">
              <a:lnSpc>
                <a:spcPts val="3430"/>
              </a:lnSpc>
            </a:pPr>
            <a:r>
              <a:rPr lang="en-US" sz="2450">
                <a:solidFill>
                  <a:srgbClr val="000000"/>
                </a:solidFill>
                <a:latin typeface="Arimo"/>
              </a:rPr>
              <a:t>Regarding the employment rate among regions, </a:t>
            </a:r>
            <a:r>
              <a:rPr lang="en-US" sz="2450">
                <a:solidFill>
                  <a:srgbClr val="000000"/>
                </a:solidFill>
                <a:latin typeface="Arimo Bold"/>
              </a:rPr>
              <a:t>Sicily</a:t>
            </a:r>
            <a:r>
              <a:rPr lang="en-US" sz="2450">
                <a:solidFill>
                  <a:srgbClr val="000000"/>
                </a:solidFill>
                <a:latin typeface="Arimo"/>
              </a:rPr>
              <a:t> emerges as one of the regions with </a:t>
            </a:r>
            <a:r>
              <a:rPr lang="en-US" sz="2450">
                <a:solidFill>
                  <a:srgbClr val="000000"/>
                </a:solidFill>
                <a:latin typeface="Arimo Bold"/>
              </a:rPr>
              <a:t>the lowest and highest employment values for unemployment.</a:t>
            </a:r>
          </a:p>
          <a:p>
            <a:pPr algn="just">
              <a:lnSpc>
                <a:spcPts val="3430"/>
              </a:lnSpc>
            </a:pPr>
            <a:endParaRPr lang="en-US" sz="2450">
              <a:solidFill>
                <a:srgbClr val="000000"/>
              </a:solidFill>
              <a:latin typeface="Arimo Bold"/>
            </a:endParaRPr>
          </a:p>
          <a:p>
            <a:pPr algn="just">
              <a:lnSpc>
                <a:spcPts val="3430"/>
              </a:lnSpc>
            </a:pPr>
            <a:r>
              <a:rPr lang="en-US" sz="2450">
                <a:solidFill>
                  <a:srgbClr val="000000"/>
                </a:solidFill>
                <a:latin typeface="Arimo"/>
              </a:rPr>
              <a:t>Relative to </a:t>
            </a:r>
            <a:r>
              <a:rPr lang="en-US" sz="2450">
                <a:solidFill>
                  <a:srgbClr val="000000"/>
                </a:solidFill>
                <a:latin typeface="Arimo Bold"/>
              </a:rPr>
              <a:t>youth employment</a:t>
            </a:r>
            <a:r>
              <a:rPr lang="en-US" sz="2450">
                <a:solidFill>
                  <a:srgbClr val="000000"/>
                </a:solidFill>
                <a:latin typeface="Arimo"/>
              </a:rPr>
              <a:t>, it continues to be a </a:t>
            </a:r>
            <a:r>
              <a:rPr lang="en-US" sz="2450">
                <a:solidFill>
                  <a:srgbClr val="000000"/>
                </a:solidFill>
                <a:latin typeface="Arimo Bold"/>
              </a:rPr>
              <a:t>negative trend</a:t>
            </a:r>
            <a:r>
              <a:rPr lang="en-US" sz="2450">
                <a:solidFill>
                  <a:srgbClr val="000000"/>
                </a:solidFill>
                <a:latin typeface="Arimo"/>
              </a:rPr>
              <a:t>, especially in the central and southern regions. A small window opens in northern Italy, which in any case, is unable to absorb the entire youth supply of the peninsula, thus confirming that Italy tends to be a country for old people.</a:t>
            </a:r>
          </a:p>
          <a:p>
            <a:pPr algn="just">
              <a:lnSpc>
                <a:spcPts val="3430"/>
              </a:lnSpc>
              <a:spcBef>
                <a:spcPct val="0"/>
              </a:spcBef>
            </a:pPr>
            <a:endParaRPr lang="en-US" sz="2450">
              <a:solidFill>
                <a:srgbClr val="000000"/>
              </a:solidFill>
              <a:latin typeface="Arimo"/>
            </a:endParaRPr>
          </a:p>
        </p:txBody>
      </p:sp>
      <p:sp>
        <p:nvSpPr>
          <p:cNvPr id="8" name="Freeform 8"/>
          <p:cNvSpPr/>
          <p:nvPr/>
        </p:nvSpPr>
        <p:spPr>
          <a:xfrm>
            <a:off x="15566057" y="7565057"/>
            <a:ext cx="1693243" cy="1693243"/>
          </a:xfrm>
          <a:custGeom>
            <a:avLst/>
            <a:gdLst/>
            <a:ahLst/>
            <a:cxnLst/>
            <a:rect l="l" t="t" r="r" b="b"/>
            <a:pathLst>
              <a:path w="1693243" h="1693243">
                <a:moveTo>
                  <a:pt x="0" y="0"/>
                </a:moveTo>
                <a:lnTo>
                  <a:pt x="1693243" y="0"/>
                </a:lnTo>
                <a:lnTo>
                  <a:pt x="1693243" y="1693243"/>
                </a:lnTo>
                <a:lnTo>
                  <a:pt x="0" y="16932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grpSp>
        <p:nvGrpSpPr>
          <p:cNvPr id="2" name="Group 2"/>
          <p:cNvGrpSpPr/>
          <p:nvPr/>
        </p:nvGrpSpPr>
        <p:grpSpPr>
          <a:xfrm rot="-10800000">
            <a:off x="-2852588" y="-3439225"/>
            <a:ext cx="10585627" cy="5147024"/>
            <a:chOff x="0" y="0"/>
            <a:chExt cx="11048529" cy="5372100"/>
          </a:xfrm>
        </p:grpSpPr>
        <p:sp>
          <p:nvSpPr>
            <p:cNvPr id="3" name="Freeform 3"/>
            <p:cNvSpPr/>
            <p:nvPr/>
          </p:nvSpPr>
          <p:spPr>
            <a:xfrm>
              <a:off x="0" y="0"/>
              <a:ext cx="11048529" cy="5372100"/>
            </a:xfrm>
            <a:custGeom>
              <a:avLst/>
              <a:gdLst/>
              <a:ahLst/>
              <a:cxnLst/>
              <a:rect l="l" t="t" r="r" b="b"/>
              <a:pathLst>
                <a:path w="11048529" h="5372100">
                  <a:moveTo>
                    <a:pt x="9497859" y="0"/>
                  </a:moveTo>
                  <a:lnTo>
                    <a:pt x="1550670" y="0"/>
                  </a:lnTo>
                  <a:lnTo>
                    <a:pt x="0" y="2686050"/>
                  </a:lnTo>
                  <a:lnTo>
                    <a:pt x="1550670" y="5372100"/>
                  </a:lnTo>
                  <a:lnTo>
                    <a:pt x="9497859" y="5372100"/>
                  </a:lnTo>
                  <a:lnTo>
                    <a:pt x="11048529" y="2686050"/>
                  </a:lnTo>
                  <a:lnTo>
                    <a:pt x="9497859" y="0"/>
                  </a:lnTo>
                  <a:close/>
                </a:path>
              </a:pathLst>
            </a:custGeom>
            <a:solidFill>
              <a:srgbClr val="A4E473"/>
            </a:solidFill>
          </p:spPr>
        </p:sp>
      </p:grpSp>
      <p:grpSp>
        <p:nvGrpSpPr>
          <p:cNvPr id="4" name="Group 4"/>
          <p:cNvGrpSpPr/>
          <p:nvPr/>
        </p:nvGrpSpPr>
        <p:grpSpPr>
          <a:xfrm>
            <a:off x="16242661" y="-626702"/>
            <a:ext cx="2695438" cy="2334501"/>
            <a:chOff x="0" y="0"/>
            <a:chExt cx="6202680" cy="5372100"/>
          </a:xfrm>
        </p:grpSpPr>
        <p:sp>
          <p:nvSpPr>
            <p:cNvPr id="5" name="Freeform 5"/>
            <p:cNvSpPr/>
            <p:nvPr/>
          </p:nvSpPr>
          <p:spPr>
            <a:xfrm>
              <a:off x="0" y="0"/>
              <a:ext cx="6202680" cy="5372100"/>
            </a:xfrm>
            <a:custGeom>
              <a:avLst/>
              <a:gdLst/>
              <a:ahLst/>
              <a:cxnLst/>
              <a:rect l="l" t="t" r="r" b="b"/>
              <a:pathLst>
                <a:path w="6202680" h="5372100">
                  <a:moveTo>
                    <a:pt x="4652010" y="0"/>
                  </a:moveTo>
                  <a:lnTo>
                    <a:pt x="1550670" y="0"/>
                  </a:lnTo>
                  <a:lnTo>
                    <a:pt x="0" y="2686050"/>
                  </a:lnTo>
                  <a:lnTo>
                    <a:pt x="1550670" y="5372100"/>
                  </a:lnTo>
                  <a:lnTo>
                    <a:pt x="4652010" y="5372100"/>
                  </a:lnTo>
                  <a:lnTo>
                    <a:pt x="6202680" y="2686050"/>
                  </a:lnTo>
                  <a:lnTo>
                    <a:pt x="4652010" y="0"/>
                  </a:lnTo>
                  <a:close/>
                </a:path>
              </a:pathLst>
            </a:custGeom>
            <a:solidFill>
              <a:srgbClr val="00A181"/>
            </a:solidFill>
          </p:spPr>
        </p:sp>
      </p:grpSp>
      <p:sp>
        <p:nvSpPr>
          <p:cNvPr id="6" name="TextBox 6"/>
          <p:cNvSpPr txBox="1"/>
          <p:nvPr/>
        </p:nvSpPr>
        <p:spPr>
          <a:xfrm>
            <a:off x="663787" y="168967"/>
            <a:ext cx="7947936" cy="1015365"/>
          </a:xfrm>
          <a:prstGeom prst="rect">
            <a:avLst/>
          </a:prstGeom>
        </p:spPr>
        <p:txBody>
          <a:bodyPr lIns="0" tIns="0" rIns="0" bIns="0" rtlCol="0" anchor="t">
            <a:spAutoFit/>
          </a:bodyPr>
          <a:lstStyle/>
          <a:p>
            <a:pPr marL="0" lvl="0" indent="0">
              <a:lnSpc>
                <a:spcPts val="8189"/>
              </a:lnSpc>
              <a:spcBef>
                <a:spcPct val="0"/>
              </a:spcBef>
            </a:pPr>
            <a:r>
              <a:rPr lang="en-US" sz="6299" spc="-62">
                <a:solidFill>
                  <a:srgbClr val="004651"/>
                </a:solidFill>
                <a:latin typeface="Anton"/>
              </a:rPr>
              <a:t>DATASETS</a:t>
            </a:r>
          </a:p>
        </p:txBody>
      </p:sp>
      <p:graphicFrame>
        <p:nvGraphicFramePr>
          <p:cNvPr id="7" name="Table 7"/>
          <p:cNvGraphicFramePr>
            <a:graphicFrameLocks noGrp="1"/>
          </p:cNvGraphicFramePr>
          <p:nvPr/>
        </p:nvGraphicFramePr>
        <p:xfrm>
          <a:off x="2588638" y="1939679"/>
          <a:ext cx="13110724" cy="8163503"/>
        </p:xfrm>
        <a:graphic>
          <a:graphicData uri="http://schemas.openxmlformats.org/drawingml/2006/table">
            <a:tbl>
              <a:tblPr/>
              <a:tblGrid>
                <a:gridCol w="6680355">
                  <a:extLst>
                    <a:ext uri="{9D8B030D-6E8A-4147-A177-3AD203B41FA5}">
                      <a16:colId xmlns:a16="http://schemas.microsoft.com/office/drawing/2014/main" val="20000"/>
                    </a:ext>
                  </a:extLst>
                </a:gridCol>
                <a:gridCol w="6430369">
                  <a:extLst>
                    <a:ext uri="{9D8B030D-6E8A-4147-A177-3AD203B41FA5}">
                      <a16:colId xmlns:a16="http://schemas.microsoft.com/office/drawing/2014/main" val="20001"/>
                    </a:ext>
                  </a:extLst>
                </a:gridCol>
              </a:tblGrid>
              <a:tr h="711666">
                <a:tc>
                  <a:txBody>
                    <a:bodyPr/>
                    <a:lstStyle/>
                    <a:p>
                      <a:pPr algn="ctr">
                        <a:lnSpc>
                          <a:spcPts val="2799"/>
                        </a:lnSpc>
                        <a:defRPr/>
                      </a:pPr>
                      <a:r>
                        <a:rPr lang="en-US" sz="1999">
                          <a:solidFill>
                            <a:srgbClr val="000000"/>
                          </a:solidFill>
                          <a:latin typeface="Arimo Bold"/>
                        </a:rPr>
                        <a:t>Gross domestic product (GDP) </a:t>
                      </a:r>
                      <a:endParaRPr lang="en-US" sz="1100"/>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799"/>
                        </a:lnSpc>
                        <a:defRPr/>
                      </a:pPr>
                      <a:r>
                        <a:rPr lang="en-US" sz="1999">
                          <a:solidFill>
                            <a:srgbClr val="000000"/>
                          </a:solidFill>
                          <a:latin typeface="Arimo Bold"/>
                        </a:rPr>
                        <a:t>Per-capita values</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0"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0"/>
                  </a:ext>
                </a:extLst>
              </a:tr>
              <a:tr h="1876425">
                <a:tc>
                  <a:txBody>
                    <a:bodyPr/>
                    <a:lstStyle/>
                    <a:p>
                      <a:pPr algn="just">
                        <a:lnSpc>
                          <a:spcPts val="2519"/>
                        </a:lnSpc>
                        <a:defRPr/>
                      </a:pPr>
                      <a:r>
                        <a:rPr lang="en-US" sz="1799">
                          <a:solidFill>
                            <a:srgbClr val="F4F4F4"/>
                          </a:solidFill>
                          <a:latin typeface="Arimo"/>
                        </a:rPr>
                        <a:t>This table presents the </a:t>
                      </a:r>
                      <a:r>
                        <a:rPr lang="en-US" sz="1799">
                          <a:solidFill>
                            <a:srgbClr val="F4F4F4"/>
                          </a:solidFill>
                          <a:latin typeface="Arimo Bold"/>
                        </a:rPr>
                        <a:t>gross domestic product(GDP) </a:t>
                      </a:r>
                      <a:r>
                        <a:rPr lang="en-US" sz="1799">
                          <a:solidFill>
                            <a:srgbClr val="F4F4F4"/>
                          </a:solidFill>
                          <a:latin typeface="Arimo"/>
                        </a:rPr>
                        <a:t>at market prices for NUTS Level 2 regions in Italy, expressed in millions of Euros. </a:t>
                      </a:r>
                      <a:endParaRPr lang="en-US" sz="1100"/>
                    </a:p>
                    <a:p>
                      <a:pPr algn="just">
                        <a:lnSpc>
                          <a:spcPts val="2519"/>
                        </a:lnSpc>
                      </a:pPr>
                      <a:r>
                        <a:rPr lang="en-US" sz="1799">
                          <a:solidFill>
                            <a:srgbClr val="F4F4F4"/>
                          </a:solidFill>
                          <a:latin typeface="Arimo"/>
                        </a:rPr>
                        <a:t>This table is composed by </a:t>
                      </a:r>
                      <a:r>
                        <a:rPr lang="en-US" sz="1799">
                          <a:solidFill>
                            <a:srgbClr val="F4F4F4"/>
                          </a:solidFill>
                          <a:latin typeface="Arimo Bold"/>
                        </a:rPr>
                        <a:t>336 records</a:t>
                      </a:r>
                      <a:r>
                        <a:rPr lang="en-US" sz="1799">
                          <a:solidFill>
                            <a:srgbClr val="F4F4F4"/>
                          </a:solidFill>
                          <a:latin typeface="Arimo"/>
                        </a:rPr>
                        <a:t>.</a:t>
                      </a:r>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just">
                        <a:lnSpc>
                          <a:spcPts val="2519"/>
                        </a:lnSpc>
                        <a:defRPr/>
                      </a:pPr>
                      <a:r>
                        <a:rPr lang="en-US" sz="1799">
                          <a:solidFill>
                            <a:srgbClr val="F4F4F4"/>
                          </a:solidFill>
                          <a:latin typeface="Arimo"/>
                        </a:rPr>
                        <a:t>In this table are values of </a:t>
                      </a:r>
                      <a:r>
                        <a:rPr lang="en-US" sz="1799">
                          <a:solidFill>
                            <a:srgbClr val="F4F4F4"/>
                          </a:solidFill>
                          <a:latin typeface="Arimo Bold"/>
                        </a:rPr>
                        <a:t>GDP per capita and domestic labor income</a:t>
                      </a:r>
                      <a:r>
                        <a:rPr lang="en-US" sz="1799">
                          <a:solidFill>
                            <a:srgbClr val="F4F4F4"/>
                          </a:solidFill>
                          <a:latin typeface="Arimo"/>
                        </a:rPr>
                        <a:t> taken from the Eurostat website. Data are taken at market price for NUTS Level 2 regions in Italy, expressed in thousands of euros.</a:t>
                      </a:r>
                      <a:endParaRPr lang="en-US" sz="1100"/>
                    </a:p>
                    <a:p>
                      <a:pPr algn="just">
                        <a:lnSpc>
                          <a:spcPts val="2519"/>
                        </a:lnSpc>
                      </a:pPr>
                      <a:r>
                        <a:rPr lang="en-US" sz="1799">
                          <a:solidFill>
                            <a:srgbClr val="F4F4F4"/>
                          </a:solidFill>
                          <a:latin typeface="Arimo"/>
                        </a:rPr>
                        <a:t>This table is composed by </a:t>
                      </a:r>
                      <a:r>
                        <a:rPr lang="en-US" sz="1799">
                          <a:solidFill>
                            <a:srgbClr val="F4F4F4"/>
                          </a:solidFill>
                          <a:latin typeface="Arimo Bold"/>
                        </a:rPr>
                        <a:t>2688 records</a:t>
                      </a:r>
                      <a:r>
                        <a:rPr lang="en-US" sz="1799">
                          <a:solidFill>
                            <a:srgbClr val="F4F4F4"/>
                          </a:solidFill>
                          <a:latin typeface="Arimo"/>
                        </a:rPr>
                        <a:t>.</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1"/>
                  </a:ext>
                </a:extLst>
              </a:tr>
              <a:tr h="768728">
                <a:tc>
                  <a:txBody>
                    <a:bodyPr/>
                    <a:lstStyle/>
                    <a:p>
                      <a:pPr algn="ctr">
                        <a:lnSpc>
                          <a:spcPts val="2799"/>
                        </a:lnSpc>
                        <a:defRPr/>
                      </a:pPr>
                      <a:r>
                        <a:rPr lang="en-US" sz="1999">
                          <a:solidFill>
                            <a:srgbClr val="000000"/>
                          </a:solidFill>
                          <a:latin typeface="Fira Sans Medium"/>
                        </a:rPr>
                        <a:t>Population</a:t>
                      </a:r>
                      <a:endParaRPr lang="en-US" sz="1100"/>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799"/>
                        </a:lnSpc>
                        <a:defRPr/>
                      </a:pPr>
                      <a:r>
                        <a:rPr lang="en-US" sz="1999">
                          <a:solidFill>
                            <a:srgbClr val="000000"/>
                          </a:solidFill>
                          <a:latin typeface="Fira Sans Medium"/>
                        </a:rPr>
                        <a:t>Education</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2"/>
                  </a:ext>
                </a:extLst>
              </a:tr>
              <a:tr h="1913793">
                <a:tc>
                  <a:txBody>
                    <a:bodyPr/>
                    <a:lstStyle/>
                    <a:p>
                      <a:pPr algn="just">
                        <a:lnSpc>
                          <a:spcPts val="2519"/>
                        </a:lnSpc>
                        <a:defRPr/>
                      </a:pPr>
                      <a:r>
                        <a:rPr lang="en-US" sz="1799">
                          <a:solidFill>
                            <a:srgbClr val="F4F4F4"/>
                          </a:solidFill>
                          <a:latin typeface="Arimo"/>
                        </a:rPr>
                        <a:t>In this table are data by </a:t>
                      </a:r>
                      <a:r>
                        <a:rPr lang="en-US" sz="1799">
                          <a:solidFill>
                            <a:srgbClr val="F4F4F4"/>
                          </a:solidFill>
                          <a:latin typeface="Arimo Bold"/>
                        </a:rPr>
                        <a:t>occupational status of the population aged 15 years and older</a:t>
                      </a:r>
                      <a:r>
                        <a:rPr lang="en-US" sz="1799">
                          <a:solidFill>
                            <a:srgbClr val="F4F4F4"/>
                          </a:solidFill>
                          <a:latin typeface="Arimo"/>
                        </a:rPr>
                        <a:t>. They are further divided by gender and by region precisely by NUTS Level 2 so as to get a clear picture. The data are expressed in thousands. </a:t>
                      </a:r>
                      <a:endParaRPr lang="en-US" sz="1100"/>
                    </a:p>
                    <a:p>
                      <a:pPr algn="just">
                        <a:lnSpc>
                          <a:spcPts val="2519"/>
                        </a:lnSpc>
                      </a:pPr>
                      <a:r>
                        <a:rPr lang="en-US" sz="1799">
                          <a:solidFill>
                            <a:srgbClr val="F4F4F4"/>
                          </a:solidFill>
                          <a:latin typeface="Arimo"/>
                        </a:rPr>
                        <a:t>This table is composed by </a:t>
                      </a:r>
                      <a:r>
                        <a:rPr lang="en-US" sz="1799">
                          <a:solidFill>
                            <a:srgbClr val="F4F4F4"/>
                          </a:solidFill>
                          <a:latin typeface="Arimo Bold"/>
                        </a:rPr>
                        <a:t>7056 records</a:t>
                      </a:r>
                      <a:r>
                        <a:rPr lang="en-US" sz="1799">
                          <a:solidFill>
                            <a:srgbClr val="F4F4F4"/>
                          </a:solidFill>
                          <a:latin typeface="Arimo"/>
                        </a:rPr>
                        <a:t>.</a:t>
                      </a:r>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tc>
                  <a:txBody>
                    <a:bodyPr/>
                    <a:lstStyle/>
                    <a:p>
                      <a:pPr algn="just">
                        <a:lnSpc>
                          <a:spcPts val="2519"/>
                        </a:lnSpc>
                        <a:defRPr/>
                      </a:pPr>
                      <a:r>
                        <a:rPr lang="en-US" sz="1799">
                          <a:solidFill>
                            <a:srgbClr val="F4F4F4"/>
                          </a:solidFill>
                          <a:latin typeface="Arimo"/>
                        </a:rPr>
                        <a:t>In this table there are data by </a:t>
                      </a:r>
                      <a:r>
                        <a:rPr lang="en-US" sz="1799">
                          <a:solidFill>
                            <a:srgbClr val="F4F4F4"/>
                          </a:solidFill>
                          <a:latin typeface="Arimo Bold"/>
                        </a:rPr>
                        <a:t>education and by type of education</a:t>
                      </a:r>
                      <a:r>
                        <a:rPr lang="en-US" sz="1799">
                          <a:solidFill>
                            <a:srgbClr val="F4F4F4"/>
                          </a:solidFill>
                          <a:latin typeface="Arimo"/>
                        </a:rPr>
                        <a:t> in the population aged 15 years and older. They are further divided by gender and by region precisely by NUTS Level 2. The data are expressed in thousands. </a:t>
                      </a:r>
                      <a:endParaRPr lang="en-US" sz="1100"/>
                    </a:p>
                    <a:p>
                      <a:pPr algn="just">
                        <a:lnSpc>
                          <a:spcPts val="2519"/>
                        </a:lnSpc>
                      </a:pPr>
                      <a:r>
                        <a:rPr lang="en-US" sz="1799">
                          <a:solidFill>
                            <a:srgbClr val="F4F4F4"/>
                          </a:solidFill>
                          <a:latin typeface="Arimo"/>
                        </a:rPr>
                        <a:t>This table is composed by </a:t>
                      </a:r>
                      <a:r>
                        <a:rPr lang="en-US" sz="1799">
                          <a:solidFill>
                            <a:srgbClr val="F4F4F4"/>
                          </a:solidFill>
                          <a:latin typeface="Arimo Bold"/>
                        </a:rPr>
                        <a:t>6048 records</a:t>
                      </a:r>
                      <a:r>
                        <a:rPr lang="en-US" sz="1799">
                          <a:solidFill>
                            <a:srgbClr val="F4F4F4"/>
                          </a:solidFill>
                          <a:latin typeface="Arimo"/>
                        </a:rPr>
                        <a:t>.</a:t>
                      </a: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3"/>
                  </a:ext>
                </a:extLst>
              </a:tr>
              <a:tr h="711666">
                <a:tc>
                  <a:txBody>
                    <a:bodyPr/>
                    <a:lstStyle/>
                    <a:p>
                      <a:pPr algn="ctr">
                        <a:lnSpc>
                          <a:spcPts val="2799"/>
                        </a:lnSpc>
                        <a:defRPr/>
                      </a:pPr>
                      <a:r>
                        <a:rPr lang="en-US" sz="1999">
                          <a:solidFill>
                            <a:srgbClr val="000000"/>
                          </a:solidFill>
                          <a:latin typeface="Fira Sans Medium"/>
                        </a:rPr>
                        <a:t>Youth Employees</a:t>
                      </a:r>
                      <a:endParaRPr lang="en-US" sz="1100"/>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tc>
                  <a:txBody>
                    <a:bodyPr/>
                    <a:lstStyle/>
                    <a:p>
                      <a:pPr algn="ctr">
                        <a:lnSpc>
                          <a:spcPts val="2799"/>
                        </a:lnSpc>
                        <a:defRPr/>
                      </a:pPr>
                      <a:r>
                        <a:rPr lang="en-US" sz="1999">
                          <a:solidFill>
                            <a:srgbClr val="000000"/>
                          </a:solidFill>
                          <a:latin typeface="Fira Sans Medium"/>
                        </a:rPr>
                        <a:t>NEET</a:t>
                      </a:r>
                      <a:endParaRPr lang="en-US" sz="1100"/>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9525" cap="flat" cmpd="sng" algn="ctr">
                      <a:solidFill>
                        <a:srgbClr val="A4E473"/>
                      </a:solidFill>
                      <a:prstDash val="solid"/>
                      <a:round/>
                      <a:headEnd type="none" w="med" len="med"/>
                      <a:tailEnd type="none" w="med" len="med"/>
                    </a:lnB>
                    <a:solidFill>
                      <a:srgbClr val="A4E473"/>
                    </a:solidFill>
                  </a:tcPr>
                </a:tc>
                <a:extLst>
                  <a:ext uri="{0D108BD9-81ED-4DB2-BD59-A6C34878D82A}">
                    <a16:rowId xmlns:a16="http://schemas.microsoft.com/office/drawing/2014/main" val="10004"/>
                  </a:ext>
                </a:extLst>
              </a:tr>
              <a:tr h="2181225">
                <a:tc>
                  <a:txBody>
                    <a:bodyPr/>
                    <a:lstStyle/>
                    <a:p>
                      <a:pPr algn="just">
                        <a:lnSpc>
                          <a:spcPts val="2519"/>
                        </a:lnSpc>
                        <a:defRPr/>
                      </a:pPr>
                      <a:r>
                        <a:rPr lang="en-US" sz="1799">
                          <a:solidFill>
                            <a:srgbClr val="F4F4F4"/>
                          </a:solidFill>
                          <a:latin typeface="Arimo"/>
                        </a:rPr>
                        <a:t>This table comes from the EUROSTAT website and contains the </a:t>
                      </a:r>
                      <a:r>
                        <a:rPr lang="en-US" sz="1799">
                          <a:solidFill>
                            <a:srgbClr val="F4F4F4"/>
                          </a:solidFill>
                          <a:latin typeface="Arimo Bold"/>
                        </a:rPr>
                        <a:t>youth employment rate by region</a:t>
                      </a:r>
                      <a:r>
                        <a:rPr lang="en-US" sz="1799">
                          <a:solidFill>
                            <a:srgbClr val="F4F4F4"/>
                          </a:solidFill>
                          <a:latin typeface="Arimo"/>
                        </a:rPr>
                        <a:t>; it is divided by NUTS Level 2 in Italy. Again they are divided by gender and total. Values are expressed as percentages. </a:t>
                      </a:r>
                      <a:endParaRPr lang="en-US" sz="1100"/>
                    </a:p>
                    <a:p>
                      <a:pPr algn="just">
                        <a:lnSpc>
                          <a:spcPts val="2519"/>
                        </a:lnSpc>
                      </a:pPr>
                      <a:r>
                        <a:rPr lang="en-US" sz="1799">
                          <a:solidFill>
                            <a:srgbClr val="F4F4F4"/>
                          </a:solidFill>
                          <a:latin typeface="Arimo"/>
                        </a:rPr>
                        <a:t>This table is composed by 1008 records.</a:t>
                      </a:r>
                    </a:p>
                  </a:txBody>
                  <a:tcPr marL="120373" marR="120373" marT="120373" marB="120373" anchor="ctr">
                    <a:lnL w="0"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tc>
                  <a:txBody>
                    <a:bodyPr/>
                    <a:lstStyle/>
                    <a:p>
                      <a:pPr algn="just">
                        <a:lnSpc>
                          <a:spcPts val="2519"/>
                        </a:lnSpc>
                        <a:defRPr/>
                      </a:pPr>
                      <a:r>
                        <a:rPr lang="en-US" sz="1799">
                          <a:solidFill>
                            <a:srgbClr val="F4F4F4"/>
                          </a:solidFill>
                          <a:latin typeface="Arimo"/>
                        </a:rPr>
                        <a:t>This table comes from the EUROSTAT website and contains the </a:t>
                      </a:r>
                      <a:r>
                        <a:rPr lang="en-US" sz="1799">
                          <a:solidFill>
                            <a:srgbClr val="F4F4F4"/>
                          </a:solidFill>
                          <a:latin typeface="Arimo Bold"/>
                        </a:rPr>
                        <a:t>neet rate by region</a:t>
                      </a:r>
                      <a:r>
                        <a:rPr lang="en-US" sz="1799">
                          <a:solidFill>
                            <a:srgbClr val="F4F4F4"/>
                          </a:solidFill>
                          <a:latin typeface="Arimo"/>
                        </a:rPr>
                        <a:t>; the division is by NUTS Level 2 in Italy. Again they are divided by gender and total. Values are expressed as percentages. </a:t>
                      </a:r>
                      <a:endParaRPr lang="en-US" sz="1100"/>
                    </a:p>
                    <a:p>
                      <a:pPr algn="just">
                        <a:lnSpc>
                          <a:spcPts val="2519"/>
                        </a:lnSpc>
                      </a:pPr>
                      <a:r>
                        <a:rPr lang="en-US" sz="1799">
                          <a:solidFill>
                            <a:srgbClr val="F4F4F4"/>
                          </a:solidFill>
                          <a:latin typeface="Arimo"/>
                        </a:rPr>
                        <a:t>This table is composed by 1008 records.</a:t>
                      </a:r>
                    </a:p>
                    <a:p>
                      <a:pPr algn="just">
                        <a:lnSpc>
                          <a:spcPts val="2519"/>
                        </a:lnSpc>
                      </a:pPr>
                      <a:endParaRPr lang="en-US" sz="1799">
                        <a:solidFill>
                          <a:srgbClr val="F4F4F4"/>
                        </a:solidFill>
                        <a:latin typeface="Arimo"/>
                      </a:endParaRPr>
                    </a:p>
                  </a:txBody>
                  <a:tcPr marL="120373" marR="120373" marT="120373" marB="120373" anchor="ctr">
                    <a:lnL w="9525" cap="flat" cmpd="sng" algn="ctr">
                      <a:solidFill>
                        <a:srgbClr val="A4E473"/>
                      </a:solidFill>
                      <a:prstDash val="solid"/>
                      <a:round/>
                      <a:headEnd type="none" w="med" len="med"/>
                      <a:tailEnd type="none" w="med" len="med"/>
                    </a:lnL>
                    <a:lnR w="9525" cap="flat" cmpd="sng" algn="ctr">
                      <a:solidFill>
                        <a:srgbClr val="A4E473"/>
                      </a:solidFill>
                      <a:prstDash val="solid"/>
                      <a:round/>
                      <a:headEnd type="none" w="med" len="med"/>
                      <a:tailEnd type="none" w="med" len="med"/>
                    </a:lnR>
                    <a:lnT w="9525" cap="flat" cmpd="sng" algn="ctr">
                      <a:solidFill>
                        <a:srgbClr val="A4E473"/>
                      </a:solidFill>
                      <a:prstDash val="solid"/>
                      <a:round/>
                      <a:headEnd type="none" w="med" len="med"/>
                      <a:tailEnd type="none" w="med" len="med"/>
                    </a:lnT>
                    <a:lnB w="0" cap="flat" cmpd="sng" algn="ctr">
                      <a:solidFill>
                        <a:srgbClr val="A4E473"/>
                      </a:solidFill>
                      <a:prstDash val="solid"/>
                      <a:round/>
                      <a:headEnd type="none" w="med" len="med"/>
                      <a:tailEnd type="none" w="med" len="med"/>
                    </a:lnB>
                    <a:solidFill>
                      <a:srgbClr val="004651"/>
                    </a:solidFill>
                  </a:tcPr>
                </a:tc>
                <a:extLst>
                  <a:ext uri="{0D108BD9-81ED-4DB2-BD59-A6C34878D82A}">
                    <a16:rowId xmlns:a16="http://schemas.microsoft.com/office/drawing/2014/main" val="10005"/>
                  </a:ext>
                </a:extLst>
              </a:tr>
            </a:tbl>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4651"/>
        </a:solidFill>
        <a:effectLst/>
      </p:bgPr>
    </p:bg>
    <p:spTree>
      <p:nvGrpSpPr>
        <p:cNvPr id="1" name=""/>
        <p:cNvGrpSpPr/>
        <p:nvPr/>
      </p:nvGrpSpPr>
      <p:grpSpPr>
        <a:xfrm>
          <a:off x="0" y="0"/>
          <a:ext cx="0" cy="0"/>
          <a:chOff x="0" y="0"/>
          <a:chExt cx="0" cy="0"/>
        </a:xfrm>
      </p:grpSpPr>
      <p:sp>
        <p:nvSpPr>
          <p:cNvPr id="2" name="TextBox 2"/>
          <p:cNvSpPr txBox="1"/>
          <p:nvPr/>
        </p:nvSpPr>
        <p:spPr>
          <a:xfrm>
            <a:off x="1117881" y="1990725"/>
            <a:ext cx="16052237" cy="3152775"/>
          </a:xfrm>
          <a:prstGeom prst="rect">
            <a:avLst/>
          </a:prstGeom>
        </p:spPr>
        <p:txBody>
          <a:bodyPr lIns="0" tIns="0" rIns="0" bIns="0" rtlCol="0" anchor="t">
            <a:spAutoFit/>
          </a:bodyPr>
          <a:lstStyle/>
          <a:p>
            <a:pPr algn="ctr">
              <a:lnSpc>
                <a:spcPts val="12480"/>
              </a:lnSpc>
            </a:pPr>
            <a:r>
              <a:rPr lang="en-US" sz="10400">
                <a:solidFill>
                  <a:srgbClr val="A4E473"/>
                </a:solidFill>
                <a:latin typeface="Anton"/>
              </a:rPr>
              <a:t>Thank you </a:t>
            </a:r>
          </a:p>
          <a:p>
            <a:pPr algn="ctr">
              <a:lnSpc>
                <a:spcPts val="12480"/>
              </a:lnSpc>
            </a:pPr>
            <a:r>
              <a:rPr lang="en-US" sz="10400">
                <a:solidFill>
                  <a:srgbClr val="A4E473"/>
                </a:solidFill>
                <a:latin typeface="Anton"/>
              </a:rPr>
              <a:t>for your attention!</a:t>
            </a:r>
          </a:p>
        </p:txBody>
      </p:sp>
      <p:grpSp>
        <p:nvGrpSpPr>
          <p:cNvPr id="3" name="Group 3"/>
          <p:cNvGrpSpPr/>
          <p:nvPr/>
        </p:nvGrpSpPr>
        <p:grpSpPr>
          <a:xfrm>
            <a:off x="-3563094" y="6077994"/>
            <a:ext cx="6383425" cy="5528076"/>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5" name="Group 5"/>
          <p:cNvGrpSpPr/>
          <p:nvPr/>
        </p:nvGrpSpPr>
        <p:grpSpPr>
          <a:xfrm>
            <a:off x="1671665" y="7004492"/>
            <a:ext cx="3034530" cy="2627917"/>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F4F4F4"/>
            </a:solidFill>
          </p:spPr>
        </p:sp>
      </p:grpSp>
      <p:grpSp>
        <p:nvGrpSpPr>
          <p:cNvPr id="7" name="Group 7"/>
          <p:cNvGrpSpPr/>
          <p:nvPr/>
        </p:nvGrpSpPr>
        <p:grpSpPr>
          <a:xfrm>
            <a:off x="4053492" y="8956750"/>
            <a:ext cx="2141618" cy="1854652"/>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48497" y="2547113"/>
            <a:ext cx="13455933" cy="6424292"/>
          </a:xfrm>
          <a:prstGeom prst="rect">
            <a:avLst/>
          </a:prstGeom>
        </p:spPr>
        <p:txBody>
          <a:bodyPr lIns="0" tIns="0" rIns="0" bIns="0" rtlCol="0" anchor="t">
            <a:spAutoFit/>
          </a:bodyPr>
          <a:lstStyle/>
          <a:p>
            <a:pPr algn="just">
              <a:lnSpc>
                <a:spcPts val="3430"/>
              </a:lnSpc>
            </a:pPr>
            <a:r>
              <a:rPr lang="en-US" sz="2450">
                <a:solidFill>
                  <a:srgbClr val="000000"/>
                </a:solidFill>
                <a:latin typeface="Arimo"/>
              </a:rPr>
              <a:t>The Dimensional Fact Model is an ad hoc and graphical formalism specifically devised to support the conceptual modelling phase.</a:t>
            </a:r>
          </a:p>
          <a:p>
            <a:pPr algn="just">
              <a:lnSpc>
                <a:spcPts val="3430"/>
              </a:lnSpc>
            </a:pPr>
            <a:r>
              <a:rPr lang="en-US" sz="2450">
                <a:solidFill>
                  <a:srgbClr val="000000"/>
                </a:solidFill>
                <a:latin typeface="Arimo"/>
              </a:rPr>
              <a:t>The conceptual representation generated by the DFM consists of:</a:t>
            </a:r>
          </a:p>
          <a:p>
            <a:pPr marL="528977" lvl="1" indent="-264488" algn="just">
              <a:lnSpc>
                <a:spcPts val="3430"/>
              </a:lnSpc>
              <a:buFont typeface="Arial"/>
              <a:buChar char="•"/>
            </a:pPr>
            <a:r>
              <a:rPr lang="en-US" sz="2450">
                <a:solidFill>
                  <a:srgbClr val="000000"/>
                </a:solidFill>
                <a:latin typeface="Arimo"/>
              </a:rPr>
              <a:t>A </a:t>
            </a:r>
            <a:r>
              <a:rPr lang="en-US" sz="2450">
                <a:solidFill>
                  <a:srgbClr val="000000"/>
                </a:solidFill>
                <a:latin typeface="Arimo Bold"/>
              </a:rPr>
              <a:t>fact</a:t>
            </a:r>
            <a:r>
              <a:rPr lang="en-US" sz="2450">
                <a:solidFill>
                  <a:srgbClr val="000000"/>
                </a:solidFill>
                <a:latin typeface="Arimo"/>
              </a:rPr>
              <a:t> is a concept relevant to decision-making processes. It typically models a set of events taking place within a company. In our case, the fact is the ‘</a:t>
            </a:r>
            <a:r>
              <a:rPr lang="en-US" sz="2450">
                <a:solidFill>
                  <a:srgbClr val="000000"/>
                </a:solidFill>
                <a:latin typeface="Arimo Bold"/>
              </a:rPr>
              <a:t>Labour markets</a:t>
            </a:r>
            <a:r>
              <a:rPr lang="en-US" sz="2450">
                <a:solidFill>
                  <a:srgbClr val="000000"/>
                </a:solidFill>
                <a:latin typeface="Arimo"/>
              </a:rPr>
              <a:t>’. </a:t>
            </a:r>
          </a:p>
          <a:p>
            <a:pPr marL="528977" lvl="1" indent="-264488" algn="just">
              <a:lnSpc>
                <a:spcPts val="3430"/>
              </a:lnSpc>
              <a:buFont typeface="Arial"/>
              <a:buChar char="•"/>
            </a:pPr>
            <a:r>
              <a:rPr lang="en-US" sz="2450">
                <a:solidFill>
                  <a:srgbClr val="000000"/>
                </a:solidFill>
                <a:latin typeface="Arimo"/>
              </a:rPr>
              <a:t>A </a:t>
            </a:r>
            <a:r>
              <a:rPr lang="en-US" sz="2450">
                <a:solidFill>
                  <a:srgbClr val="000000"/>
                </a:solidFill>
                <a:latin typeface="Arimo Bold"/>
              </a:rPr>
              <a:t>measure</a:t>
            </a:r>
            <a:r>
              <a:rPr lang="en-US" sz="2450">
                <a:solidFill>
                  <a:srgbClr val="000000"/>
                </a:solidFill>
                <a:latin typeface="Arimo"/>
              </a:rPr>
              <a:t> is a numerical property of a fact and describes a quantitative attribute that is relevant to analysis. In our case, the labor market can be measured by the </a:t>
            </a:r>
            <a:r>
              <a:rPr lang="en-US" sz="2450">
                <a:solidFill>
                  <a:srgbClr val="000000"/>
                </a:solidFill>
                <a:latin typeface="Arimo Bold"/>
              </a:rPr>
              <a:t>types of professional conditions and their rates.</a:t>
            </a:r>
          </a:p>
          <a:p>
            <a:pPr marL="528977" lvl="1" indent="-264488" algn="just">
              <a:lnSpc>
                <a:spcPts val="3430"/>
              </a:lnSpc>
              <a:buFont typeface="Arial"/>
              <a:buChar char="•"/>
            </a:pPr>
            <a:r>
              <a:rPr lang="en-US" sz="2450">
                <a:solidFill>
                  <a:srgbClr val="000000"/>
                </a:solidFill>
                <a:latin typeface="Arimo"/>
              </a:rPr>
              <a:t>A </a:t>
            </a:r>
            <a:r>
              <a:rPr lang="en-US" sz="2450">
                <a:solidFill>
                  <a:srgbClr val="000000"/>
                </a:solidFill>
                <a:latin typeface="Arimo Bold"/>
              </a:rPr>
              <a:t>dimension</a:t>
            </a:r>
            <a:r>
              <a:rPr lang="en-US" sz="2450">
                <a:solidFill>
                  <a:srgbClr val="000000"/>
                </a:solidFill>
                <a:latin typeface="Arimo"/>
              </a:rPr>
              <a:t> is a property, with a finite domain, that describes an analysis coordinate of the fact. A fact generally has multiple dimensions that define its minimum representation granularity. The dimensions of the Labour market are the </a:t>
            </a:r>
            <a:r>
              <a:rPr lang="en-US" sz="2450">
                <a:solidFill>
                  <a:srgbClr val="000000"/>
                </a:solidFill>
                <a:latin typeface="Arimo Bold"/>
              </a:rPr>
              <a:t>Year </a:t>
            </a:r>
            <a:r>
              <a:rPr lang="en-US" sz="2450">
                <a:solidFill>
                  <a:srgbClr val="000000"/>
                </a:solidFill>
                <a:latin typeface="Arimo"/>
              </a:rPr>
              <a:t>where the analyzed rates are recorded, the </a:t>
            </a:r>
            <a:r>
              <a:rPr lang="en-US" sz="2450">
                <a:solidFill>
                  <a:srgbClr val="000000"/>
                </a:solidFill>
                <a:latin typeface="Arimo Bold"/>
              </a:rPr>
              <a:t>Economic Indicators rate</a:t>
            </a:r>
            <a:r>
              <a:rPr lang="en-US" sz="2450">
                <a:solidFill>
                  <a:srgbClr val="000000"/>
                </a:solidFill>
                <a:latin typeface="Arimo"/>
              </a:rPr>
              <a:t> of regions where the analyzed rates are recorded and the </a:t>
            </a:r>
            <a:r>
              <a:rPr lang="en-US" sz="2450">
                <a:solidFill>
                  <a:srgbClr val="000000"/>
                </a:solidFill>
                <a:latin typeface="Arimo Bold"/>
              </a:rPr>
              <a:t>Education rate by region</a:t>
            </a:r>
            <a:r>
              <a:rPr lang="en-US" sz="2450">
                <a:solidFill>
                  <a:srgbClr val="000000"/>
                </a:solidFill>
                <a:latin typeface="Arimo"/>
              </a:rPr>
              <a:t> where the rates are analyzed and </a:t>
            </a:r>
            <a:r>
              <a:rPr lang="en-US" sz="2450">
                <a:solidFill>
                  <a:srgbClr val="000000"/>
                </a:solidFill>
                <a:latin typeface="Arimo Bold"/>
              </a:rPr>
              <a:t>Regions</a:t>
            </a:r>
            <a:r>
              <a:rPr lang="en-US" sz="2450">
                <a:solidFill>
                  <a:srgbClr val="000000"/>
                </a:solidFill>
                <a:latin typeface="Arimo"/>
              </a:rPr>
              <a:t>.</a:t>
            </a:r>
          </a:p>
          <a:p>
            <a:pPr marL="528977" lvl="1" indent="-264488" algn="just">
              <a:lnSpc>
                <a:spcPts val="3430"/>
              </a:lnSpc>
              <a:spcBef>
                <a:spcPct val="0"/>
              </a:spcBef>
              <a:buFont typeface="Arial"/>
              <a:buChar char="•"/>
            </a:pPr>
            <a:r>
              <a:rPr lang="en-US" sz="2450">
                <a:solidFill>
                  <a:srgbClr val="000000"/>
                </a:solidFill>
                <a:latin typeface="Arimo"/>
              </a:rPr>
              <a:t>A </a:t>
            </a:r>
            <a:r>
              <a:rPr lang="en-US" sz="2450">
                <a:solidFill>
                  <a:srgbClr val="000000"/>
                </a:solidFill>
                <a:latin typeface="Arimo Bold"/>
              </a:rPr>
              <a:t>dimensional attribute</a:t>
            </a:r>
            <a:r>
              <a:rPr lang="en-US" sz="2450">
                <a:solidFill>
                  <a:srgbClr val="000000"/>
                </a:solidFill>
                <a:latin typeface="Arimo"/>
              </a:rPr>
              <a:t> is a property, with a finite domain, of a dimension. For example, economic indicators can be described by </a:t>
            </a:r>
            <a:r>
              <a:rPr lang="en-US" sz="2450">
                <a:solidFill>
                  <a:srgbClr val="000000"/>
                </a:solidFill>
                <a:latin typeface="Arimo Bold"/>
              </a:rPr>
              <a:t>GDP, GDP per capita </a:t>
            </a:r>
            <a:r>
              <a:rPr lang="en-US" sz="2450">
                <a:solidFill>
                  <a:srgbClr val="000000"/>
                </a:solidFill>
                <a:latin typeface="Arimo"/>
              </a:rPr>
              <a:t>and</a:t>
            </a:r>
            <a:r>
              <a:rPr lang="en-US" sz="2450">
                <a:solidFill>
                  <a:srgbClr val="000000"/>
                </a:solidFill>
                <a:latin typeface="Arimo Bold"/>
              </a:rPr>
              <a:t> domestic income</a:t>
            </a:r>
            <a:r>
              <a:rPr lang="en-US" sz="2450">
                <a:solidFill>
                  <a:srgbClr val="000000"/>
                </a:solidFill>
                <a:latin typeface="Arimo"/>
              </a:rPr>
              <a:t>.</a:t>
            </a:r>
          </a:p>
        </p:txBody>
      </p:sp>
      <p:sp>
        <p:nvSpPr>
          <p:cNvPr id="3" name="TextBox 3"/>
          <p:cNvSpPr txBox="1"/>
          <p:nvPr/>
        </p:nvSpPr>
        <p:spPr>
          <a:xfrm>
            <a:off x="1028700" y="1038225"/>
            <a:ext cx="13455933"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DIMENSIONAL FACT MODEL</a:t>
            </a:r>
          </a:p>
        </p:txBody>
      </p:sp>
      <p:grpSp>
        <p:nvGrpSpPr>
          <p:cNvPr id="4" name="Group 4"/>
          <p:cNvGrpSpPr/>
          <p:nvPr/>
        </p:nvGrpSpPr>
        <p:grpSpPr>
          <a:xfrm>
            <a:off x="648497" y="9442068"/>
            <a:ext cx="380203" cy="329258"/>
            <a:chOff x="0" y="0"/>
            <a:chExt cx="3619627" cy="3134614"/>
          </a:xfrm>
        </p:grpSpPr>
        <p:sp>
          <p:nvSpPr>
            <p:cNvPr id="5" name="Freeform 5"/>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6" name="Group 6"/>
          <p:cNvGrpSpPr/>
          <p:nvPr/>
        </p:nvGrpSpPr>
        <p:grpSpPr>
          <a:xfrm>
            <a:off x="16799111" y="2687862"/>
            <a:ext cx="2977778" cy="2578770"/>
            <a:chOff x="0" y="0"/>
            <a:chExt cx="3619627" cy="3134614"/>
          </a:xfrm>
        </p:grpSpPr>
        <p:sp>
          <p:nvSpPr>
            <p:cNvPr id="7" name="Freeform 7"/>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8" name="Group 8"/>
          <p:cNvGrpSpPr/>
          <p:nvPr/>
        </p:nvGrpSpPr>
        <p:grpSpPr>
          <a:xfrm>
            <a:off x="13660090" y="-135282"/>
            <a:ext cx="4201515" cy="3638531"/>
            <a:chOff x="0" y="0"/>
            <a:chExt cx="3619627" cy="3134614"/>
          </a:xfrm>
        </p:grpSpPr>
        <p:sp>
          <p:nvSpPr>
            <p:cNvPr id="9" name="Freeform 9"/>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10" name="Group 10"/>
          <p:cNvGrpSpPr/>
          <p:nvPr/>
        </p:nvGrpSpPr>
        <p:grpSpPr>
          <a:xfrm>
            <a:off x="13243939" y="-956153"/>
            <a:ext cx="2481390" cy="2148895"/>
            <a:chOff x="0" y="0"/>
            <a:chExt cx="3619627" cy="3134614"/>
          </a:xfrm>
        </p:grpSpPr>
        <p:sp>
          <p:nvSpPr>
            <p:cNvPr id="11" name="Freeform 11"/>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1038225"/>
            <a:ext cx="13455933" cy="1095375"/>
          </a:xfrm>
          <a:prstGeom prst="rect">
            <a:avLst/>
          </a:prstGeom>
        </p:spPr>
        <p:txBody>
          <a:bodyPr lIns="0" tIns="0" rIns="0" bIns="0" rtlCol="0" anchor="t">
            <a:spAutoFit/>
          </a:bodyPr>
          <a:lstStyle/>
          <a:p>
            <a:pPr>
              <a:lnSpc>
                <a:spcPts val="8760"/>
              </a:lnSpc>
              <a:spcBef>
                <a:spcPct val="0"/>
              </a:spcBef>
            </a:pPr>
            <a:r>
              <a:rPr lang="en-US" sz="7300" spc="-73">
                <a:solidFill>
                  <a:srgbClr val="004651"/>
                </a:solidFill>
                <a:latin typeface="Anton"/>
              </a:rPr>
              <a:t>DIMENSIONAL FACT MODEL</a:t>
            </a:r>
          </a:p>
        </p:txBody>
      </p:sp>
      <p:grpSp>
        <p:nvGrpSpPr>
          <p:cNvPr id="3" name="Group 3"/>
          <p:cNvGrpSpPr/>
          <p:nvPr/>
        </p:nvGrpSpPr>
        <p:grpSpPr>
          <a:xfrm>
            <a:off x="648497" y="9442068"/>
            <a:ext cx="380203" cy="329258"/>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a:off x="16799111" y="2687862"/>
            <a:ext cx="2977778" cy="2578770"/>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3660090" y="-135282"/>
            <a:ext cx="4201515" cy="363853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3243939" y="-956153"/>
            <a:ext cx="2481390" cy="214889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1" name="Freeform 11"/>
          <p:cNvSpPr/>
          <p:nvPr/>
        </p:nvSpPr>
        <p:spPr>
          <a:xfrm>
            <a:off x="2672969" y="2687862"/>
            <a:ext cx="10950730" cy="6570438"/>
          </a:xfrm>
          <a:custGeom>
            <a:avLst/>
            <a:gdLst/>
            <a:ahLst/>
            <a:cxnLst/>
            <a:rect l="l" t="t" r="r" b="b"/>
            <a:pathLst>
              <a:path w="10950730" h="6570438">
                <a:moveTo>
                  <a:pt x="0" y="0"/>
                </a:moveTo>
                <a:lnTo>
                  <a:pt x="10950730" y="0"/>
                </a:lnTo>
                <a:lnTo>
                  <a:pt x="10950730" y="6570438"/>
                </a:lnTo>
                <a:lnTo>
                  <a:pt x="0" y="6570438"/>
                </a:lnTo>
                <a:lnTo>
                  <a:pt x="0" y="0"/>
                </a:lnTo>
                <a:close/>
              </a:path>
            </a:pathLst>
          </a:custGeom>
          <a:blipFill>
            <a:blip r:embed="rId2"/>
            <a:stretch>
              <a:fillRect l="-11760" t="-15448" r="-7157" b="-25773"/>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90593" y="561975"/>
            <a:ext cx="13455933" cy="923925"/>
          </a:xfrm>
          <a:prstGeom prst="rect">
            <a:avLst/>
          </a:prstGeom>
        </p:spPr>
        <p:txBody>
          <a:bodyPr lIns="0" tIns="0" rIns="0" bIns="0" rtlCol="0" anchor="t">
            <a:spAutoFit/>
          </a:bodyPr>
          <a:lstStyle/>
          <a:p>
            <a:pPr>
              <a:lnSpc>
                <a:spcPts val="7200"/>
              </a:lnSpc>
              <a:spcBef>
                <a:spcPct val="0"/>
              </a:spcBef>
            </a:pPr>
            <a:r>
              <a:rPr lang="en-US" sz="6000" spc="-60">
                <a:solidFill>
                  <a:srgbClr val="004651"/>
                </a:solidFill>
                <a:latin typeface="Anton"/>
              </a:rPr>
              <a:t>ETL</a:t>
            </a:r>
          </a:p>
        </p:txBody>
      </p:sp>
      <p:grpSp>
        <p:nvGrpSpPr>
          <p:cNvPr id="3" name="Group 3"/>
          <p:cNvGrpSpPr/>
          <p:nvPr/>
        </p:nvGrpSpPr>
        <p:grpSpPr>
          <a:xfrm>
            <a:off x="16253796" y="3812618"/>
            <a:ext cx="380203" cy="329258"/>
            <a:chOff x="0" y="0"/>
            <a:chExt cx="3619627" cy="3134614"/>
          </a:xfrm>
        </p:grpSpPr>
        <p:sp>
          <p:nvSpPr>
            <p:cNvPr id="4" name="Freeform 4"/>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5" name="Group 5"/>
          <p:cNvGrpSpPr/>
          <p:nvPr/>
        </p:nvGrpSpPr>
        <p:grpSpPr>
          <a:xfrm>
            <a:off x="16799111" y="2687862"/>
            <a:ext cx="2977778" cy="2578770"/>
            <a:chOff x="0" y="0"/>
            <a:chExt cx="3619627" cy="3134614"/>
          </a:xfrm>
        </p:grpSpPr>
        <p:sp>
          <p:nvSpPr>
            <p:cNvPr id="6" name="Freeform 6"/>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4651"/>
            </a:solidFill>
          </p:spPr>
        </p:sp>
      </p:grpSp>
      <p:grpSp>
        <p:nvGrpSpPr>
          <p:cNvPr id="7" name="Group 7"/>
          <p:cNvGrpSpPr/>
          <p:nvPr/>
        </p:nvGrpSpPr>
        <p:grpSpPr>
          <a:xfrm>
            <a:off x="13660090" y="-135282"/>
            <a:ext cx="4201515" cy="3638531"/>
            <a:chOff x="0" y="0"/>
            <a:chExt cx="3619627" cy="3134614"/>
          </a:xfrm>
        </p:grpSpPr>
        <p:sp>
          <p:nvSpPr>
            <p:cNvPr id="8" name="Freeform 8"/>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00A181"/>
            </a:solidFill>
          </p:spPr>
        </p:sp>
      </p:grpSp>
      <p:grpSp>
        <p:nvGrpSpPr>
          <p:cNvPr id="9" name="Group 9"/>
          <p:cNvGrpSpPr/>
          <p:nvPr/>
        </p:nvGrpSpPr>
        <p:grpSpPr>
          <a:xfrm>
            <a:off x="13243939" y="-956153"/>
            <a:ext cx="2481390" cy="2148895"/>
            <a:chOff x="0" y="0"/>
            <a:chExt cx="3619627" cy="3134614"/>
          </a:xfrm>
        </p:grpSpPr>
        <p:sp>
          <p:nvSpPr>
            <p:cNvPr id="10" name="Freeform 10"/>
            <p:cNvSpPr/>
            <p:nvPr/>
          </p:nvSpPr>
          <p:spPr>
            <a:xfrm>
              <a:off x="0" y="0"/>
              <a:ext cx="3619627" cy="3134614"/>
            </a:xfrm>
            <a:custGeom>
              <a:avLst/>
              <a:gdLst/>
              <a:ahLst/>
              <a:cxnLst/>
              <a:rect l="l" t="t" r="r" b="b"/>
              <a:pathLst>
                <a:path w="3619627" h="3134614">
                  <a:moveTo>
                    <a:pt x="3619627" y="1567307"/>
                  </a:moveTo>
                  <a:lnTo>
                    <a:pt x="2714752" y="3134614"/>
                  </a:lnTo>
                  <a:lnTo>
                    <a:pt x="904875" y="3134614"/>
                  </a:lnTo>
                  <a:lnTo>
                    <a:pt x="0" y="1567307"/>
                  </a:lnTo>
                  <a:lnTo>
                    <a:pt x="904875" y="0"/>
                  </a:lnTo>
                  <a:lnTo>
                    <a:pt x="2714625" y="0"/>
                  </a:lnTo>
                  <a:lnTo>
                    <a:pt x="3619627" y="1567307"/>
                  </a:lnTo>
                  <a:close/>
                </a:path>
              </a:pathLst>
            </a:custGeom>
            <a:solidFill>
              <a:srgbClr val="A4E473"/>
            </a:solidFill>
          </p:spPr>
        </p:sp>
      </p:grpSp>
      <p:sp>
        <p:nvSpPr>
          <p:cNvPr id="11" name="TextBox 11"/>
          <p:cNvSpPr txBox="1"/>
          <p:nvPr/>
        </p:nvSpPr>
        <p:spPr>
          <a:xfrm>
            <a:off x="390593" y="1653291"/>
            <a:ext cx="13269497" cy="8202354"/>
          </a:xfrm>
          <a:prstGeom prst="rect">
            <a:avLst/>
          </a:prstGeom>
        </p:spPr>
        <p:txBody>
          <a:bodyPr lIns="0" tIns="0" rIns="0" bIns="0" rtlCol="0" anchor="t">
            <a:spAutoFit/>
          </a:bodyPr>
          <a:lstStyle/>
          <a:p>
            <a:pPr algn="just">
              <a:lnSpc>
                <a:spcPts val="3076"/>
              </a:lnSpc>
              <a:spcBef>
                <a:spcPct val="0"/>
              </a:spcBef>
            </a:pPr>
            <a:r>
              <a:rPr lang="en-US" sz="2197">
                <a:solidFill>
                  <a:srgbClr val="000000"/>
                </a:solidFill>
                <a:latin typeface="Arimo"/>
              </a:rPr>
              <a:t>In the world of data warehousing, </a:t>
            </a:r>
            <a:r>
              <a:rPr lang="en-US" sz="2197">
                <a:solidFill>
                  <a:srgbClr val="000000"/>
                </a:solidFill>
                <a:latin typeface="Arimo Bold"/>
              </a:rPr>
              <a:t>ETL (Extract, Transform, Load)</a:t>
            </a:r>
            <a:r>
              <a:rPr lang="en-US" sz="2197">
                <a:solidFill>
                  <a:srgbClr val="000000"/>
                </a:solidFill>
                <a:latin typeface="Arimo"/>
              </a:rPr>
              <a:t> tools are essential for integrating data from multiple sources into a centralized database. </a:t>
            </a:r>
          </a:p>
          <a:p>
            <a:pPr algn="just">
              <a:lnSpc>
                <a:spcPts val="3076"/>
              </a:lnSpc>
              <a:spcBef>
                <a:spcPct val="0"/>
              </a:spcBef>
            </a:pPr>
            <a:r>
              <a:rPr lang="en-US" sz="2197">
                <a:solidFill>
                  <a:srgbClr val="000000"/>
                </a:solidFill>
                <a:latin typeface="Arimo"/>
              </a:rPr>
              <a:t>This process is crucial for generating business intelligence and managing data effectively. </a:t>
            </a:r>
          </a:p>
          <a:p>
            <a:pPr algn="just">
              <a:lnSpc>
                <a:spcPts val="3076"/>
              </a:lnSpc>
              <a:spcBef>
                <a:spcPct val="0"/>
              </a:spcBef>
            </a:pPr>
            <a:r>
              <a:rPr lang="en-US" sz="2197">
                <a:solidFill>
                  <a:srgbClr val="000000"/>
                </a:solidFill>
                <a:latin typeface="Arimo"/>
              </a:rPr>
              <a:t>ETL consists of</a:t>
            </a:r>
            <a:r>
              <a:rPr lang="en-US" sz="2197">
                <a:solidFill>
                  <a:srgbClr val="000000"/>
                </a:solidFill>
                <a:latin typeface="Arimo Bold"/>
              </a:rPr>
              <a:t> three main steps</a:t>
            </a:r>
            <a:r>
              <a:rPr lang="en-US" sz="2197">
                <a:solidFill>
                  <a:srgbClr val="000000"/>
                </a:solidFill>
                <a:latin typeface="Arimo"/>
              </a:rPr>
              <a:t>:</a:t>
            </a:r>
          </a:p>
          <a:p>
            <a:pPr marL="474476" lvl="1" indent="-237238" algn="just">
              <a:lnSpc>
                <a:spcPts val="3076"/>
              </a:lnSpc>
              <a:spcBef>
                <a:spcPct val="0"/>
              </a:spcBef>
              <a:buFont typeface="Arial"/>
              <a:buChar char="•"/>
            </a:pPr>
            <a:r>
              <a:rPr lang="en-US" sz="2197">
                <a:solidFill>
                  <a:srgbClr val="000000"/>
                </a:solidFill>
                <a:latin typeface="Arimo Bold"/>
              </a:rPr>
              <a:t>Data Extraction</a:t>
            </a:r>
            <a:r>
              <a:rPr lang="en-US" sz="2197">
                <a:solidFill>
                  <a:srgbClr val="000000"/>
                </a:solidFill>
                <a:latin typeface="Arimo"/>
              </a:rPr>
              <a:t>: This is the initial step where </a:t>
            </a:r>
            <a:r>
              <a:rPr lang="en-US" sz="2197">
                <a:solidFill>
                  <a:srgbClr val="000000"/>
                </a:solidFill>
                <a:latin typeface="Arimo Bold"/>
              </a:rPr>
              <a:t>data is gathered from various sources</a:t>
            </a:r>
            <a:r>
              <a:rPr lang="en-US" sz="2197">
                <a:solidFill>
                  <a:srgbClr val="000000"/>
                </a:solidFill>
                <a:latin typeface="Arimo"/>
              </a:rPr>
              <a:t>, such as data warehouses or data lakes, and consolidated into a single repository.</a:t>
            </a:r>
          </a:p>
          <a:p>
            <a:pPr marL="474476" lvl="1" indent="-237238" algn="just">
              <a:lnSpc>
                <a:spcPts val="3076"/>
              </a:lnSpc>
              <a:spcBef>
                <a:spcPct val="0"/>
              </a:spcBef>
              <a:buFont typeface="Arial"/>
              <a:buChar char="•"/>
            </a:pPr>
            <a:r>
              <a:rPr lang="en-US" sz="2197">
                <a:solidFill>
                  <a:srgbClr val="000000"/>
                </a:solidFill>
                <a:latin typeface="Arimo Bold"/>
              </a:rPr>
              <a:t>Data Transformation</a:t>
            </a:r>
            <a:r>
              <a:rPr lang="en-US" sz="2197">
                <a:solidFill>
                  <a:srgbClr val="000000"/>
                </a:solidFill>
                <a:latin typeface="Arimo"/>
              </a:rPr>
              <a:t>: In this phase, data quality and consistency are improved through various processes, including </a:t>
            </a:r>
            <a:r>
              <a:rPr lang="en-US" sz="2197">
                <a:solidFill>
                  <a:srgbClr val="000000"/>
                </a:solidFill>
                <a:latin typeface="Arimo Bold"/>
              </a:rPr>
              <a:t>data cleansing, standardization, deduplication, verification, sorting</a:t>
            </a:r>
            <a:r>
              <a:rPr lang="en-US" sz="2197">
                <a:solidFill>
                  <a:srgbClr val="000000"/>
                </a:solidFill>
                <a:latin typeface="Arimo"/>
              </a:rPr>
              <a:t>, and other optional tasks. Data transformation is considered the most critical part of ETL as it ensures </a:t>
            </a:r>
            <a:r>
              <a:rPr lang="en-US" sz="2197">
                <a:solidFill>
                  <a:srgbClr val="000000"/>
                </a:solidFill>
                <a:latin typeface="Arimo Bold"/>
              </a:rPr>
              <a:t>data integrity and compatibility.</a:t>
            </a:r>
          </a:p>
          <a:p>
            <a:pPr marL="474476" lvl="1" indent="-237238" algn="just">
              <a:lnSpc>
                <a:spcPts val="3076"/>
              </a:lnSpc>
              <a:buFont typeface="Arial"/>
              <a:buChar char="•"/>
            </a:pPr>
            <a:r>
              <a:rPr lang="en-US" sz="2197">
                <a:solidFill>
                  <a:srgbClr val="000000"/>
                </a:solidFill>
                <a:latin typeface="Arimo Bold"/>
              </a:rPr>
              <a:t>Data Loading</a:t>
            </a:r>
            <a:r>
              <a:rPr lang="en-US" sz="2197">
                <a:solidFill>
                  <a:srgbClr val="000000"/>
                </a:solidFill>
                <a:latin typeface="Arimo"/>
              </a:rPr>
              <a:t>: The final step involves </a:t>
            </a:r>
            <a:r>
              <a:rPr lang="en-US" sz="2197">
                <a:solidFill>
                  <a:srgbClr val="000000"/>
                </a:solidFill>
                <a:latin typeface="Arimo Bold"/>
              </a:rPr>
              <a:t>transferring the transformed data into a new destination</a:t>
            </a:r>
            <a:r>
              <a:rPr lang="en-US" sz="2197">
                <a:solidFill>
                  <a:srgbClr val="000000"/>
                </a:solidFill>
                <a:latin typeface="Arimo"/>
              </a:rPr>
              <a:t>, which could be a data warehouse or data lake. Loading can be done all at once (</a:t>
            </a:r>
            <a:r>
              <a:rPr lang="en-US" sz="2197">
                <a:solidFill>
                  <a:srgbClr val="000000"/>
                </a:solidFill>
                <a:latin typeface="Arimo Bold"/>
              </a:rPr>
              <a:t>full load</a:t>
            </a:r>
            <a:r>
              <a:rPr lang="en-US" sz="2197">
                <a:solidFill>
                  <a:srgbClr val="000000"/>
                </a:solidFill>
                <a:latin typeface="Arimo"/>
              </a:rPr>
              <a:t>) or at scheduled intervals (</a:t>
            </a:r>
            <a:r>
              <a:rPr lang="en-US" sz="2197">
                <a:solidFill>
                  <a:srgbClr val="000000"/>
                </a:solidFill>
                <a:latin typeface="Arimo Bold"/>
              </a:rPr>
              <a:t>incremental load</a:t>
            </a:r>
            <a:r>
              <a:rPr lang="en-US" sz="2197">
                <a:solidFill>
                  <a:srgbClr val="000000"/>
                </a:solidFill>
                <a:latin typeface="Arimo"/>
              </a:rPr>
              <a:t>). Full loading creates large datasets, while incremental loading is more manageable and efficient for maintaining business intelligence.</a:t>
            </a:r>
          </a:p>
          <a:p>
            <a:pPr algn="just">
              <a:lnSpc>
                <a:spcPts val="3076"/>
              </a:lnSpc>
            </a:pPr>
            <a:endParaRPr lang="en-US" sz="2197">
              <a:solidFill>
                <a:srgbClr val="000000"/>
              </a:solidFill>
              <a:latin typeface="Arimo"/>
            </a:endParaRPr>
          </a:p>
          <a:p>
            <a:pPr algn="just">
              <a:lnSpc>
                <a:spcPts val="3076"/>
              </a:lnSpc>
            </a:pPr>
            <a:r>
              <a:rPr lang="en-US" sz="2197">
                <a:solidFill>
                  <a:srgbClr val="000000"/>
                </a:solidFill>
                <a:latin typeface="Arimo"/>
              </a:rPr>
              <a:t>Our Transform phase can be summarized in </a:t>
            </a:r>
            <a:r>
              <a:rPr lang="en-US" sz="2197">
                <a:solidFill>
                  <a:srgbClr val="000000"/>
                </a:solidFill>
                <a:latin typeface="Arimo Bold"/>
              </a:rPr>
              <a:t>four steps</a:t>
            </a:r>
            <a:r>
              <a:rPr lang="en-US" sz="2197">
                <a:solidFill>
                  <a:srgbClr val="000000"/>
                </a:solidFill>
                <a:latin typeface="Arimo"/>
              </a:rPr>
              <a:t>:</a:t>
            </a:r>
          </a:p>
          <a:p>
            <a:pPr algn="just">
              <a:lnSpc>
                <a:spcPts val="3076"/>
              </a:lnSpc>
            </a:pPr>
            <a:r>
              <a:rPr lang="en-US" sz="2197">
                <a:solidFill>
                  <a:srgbClr val="000000"/>
                </a:solidFill>
                <a:latin typeface="Arimo"/>
              </a:rPr>
              <a:t>• </a:t>
            </a:r>
            <a:r>
              <a:rPr lang="en-US" sz="2197">
                <a:solidFill>
                  <a:srgbClr val="000000"/>
                </a:solidFill>
                <a:latin typeface="Arimo Bold"/>
              </a:rPr>
              <a:t>Input</a:t>
            </a:r>
          </a:p>
          <a:p>
            <a:pPr algn="just">
              <a:lnSpc>
                <a:spcPts val="3076"/>
              </a:lnSpc>
            </a:pPr>
            <a:r>
              <a:rPr lang="en-US" sz="2197">
                <a:solidFill>
                  <a:srgbClr val="000000"/>
                </a:solidFill>
                <a:latin typeface="Arimo Bold"/>
              </a:rPr>
              <a:t>• Cleaning and Computing </a:t>
            </a:r>
          </a:p>
          <a:p>
            <a:pPr algn="just">
              <a:lnSpc>
                <a:spcPts val="3076"/>
              </a:lnSpc>
            </a:pPr>
            <a:r>
              <a:rPr lang="en-US" sz="2197">
                <a:solidFill>
                  <a:srgbClr val="000000"/>
                </a:solidFill>
                <a:latin typeface="Arimo Bold"/>
              </a:rPr>
              <a:t>• Joining</a:t>
            </a:r>
          </a:p>
          <a:p>
            <a:pPr algn="just">
              <a:lnSpc>
                <a:spcPts val="3076"/>
              </a:lnSpc>
            </a:pPr>
            <a:r>
              <a:rPr lang="en-US" sz="2197">
                <a:solidFill>
                  <a:srgbClr val="000000"/>
                </a:solidFill>
                <a:latin typeface="Arimo Bold"/>
              </a:rPr>
              <a:t>• Output</a:t>
            </a:r>
          </a:p>
          <a:p>
            <a:pPr algn="just">
              <a:lnSpc>
                <a:spcPts val="3076"/>
              </a:lnSpc>
            </a:pPr>
            <a:r>
              <a:rPr lang="en-US" sz="2197">
                <a:solidFill>
                  <a:srgbClr val="000000"/>
                </a:solidFill>
                <a:latin typeface="Arimo"/>
              </a:rPr>
              <a:t>We performed the Transform phase with </a:t>
            </a:r>
            <a:r>
              <a:rPr lang="en-US" sz="2197">
                <a:solidFill>
                  <a:srgbClr val="000000"/>
                </a:solidFill>
                <a:latin typeface="Arimo Bold"/>
              </a:rPr>
              <a:t>Tableau Prep</a:t>
            </a:r>
            <a:r>
              <a:rPr lang="en-US" sz="2197">
                <a:solidFill>
                  <a:srgbClr val="000000"/>
                </a:solidFill>
                <a:latin typeface="Arimo"/>
              </a:rPr>
              <a:t>.</a:t>
            </a:r>
          </a:p>
        </p:txBody>
      </p:sp>
      <p:sp>
        <p:nvSpPr>
          <p:cNvPr id="12" name="Freeform 12"/>
          <p:cNvSpPr/>
          <p:nvPr/>
        </p:nvSpPr>
        <p:spPr>
          <a:xfrm>
            <a:off x="11466811" y="7122862"/>
            <a:ext cx="6394794" cy="3016579"/>
          </a:xfrm>
          <a:custGeom>
            <a:avLst/>
            <a:gdLst/>
            <a:ahLst/>
            <a:cxnLst/>
            <a:rect l="l" t="t" r="r" b="b"/>
            <a:pathLst>
              <a:path w="6394794" h="3016579">
                <a:moveTo>
                  <a:pt x="0" y="0"/>
                </a:moveTo>
                <a:lnTo>
                  <a:pt x="6394793" y="0"/>
                </a:lnTo>
                <a:lnTo>
                  <a:pt x="6394793" y="3016578"/>
                </a:lnTo>
                <a:lnTo>
                  <a:pt x="0" y="3016578"/>
                </a:lnTo>
                <a:lnTo>
                  <a:pt x="0" y="0"/>
                </a:lnTo>
                <a:close/>
              </a:path>
            </a:pathLst>
          </a:custGeom>
          <a:blipFill>
            <a:blip r:embed="rId2"/>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6330</Words>
  <Application>Microsoft Macintosh PowerPoint</Application>
  <PresentationFormat>Personalizzato</PresentationFormat>
  <Paragraphs>371</Paragraphs>
  <Slides>60</Slides>
  <Notes>0</Notes>
  <HiddenSlides>0</HiddenSlides>
  <MMClips>0</MMClips>
  <ScaleCrop>false</ScaleCrop>
  <HeadingPairs>
    <vt:vector size="6" baseType="variant">
      <vt:variant>
        <vt:lpstr>Caratteri utilizzati</vt:lpstr>
      </vt:variant>
      <vt:variant>
        <vt:i4>12</vt:i4>
      </vt:variant>
      <vt:variant>
        <vt:lpstr>Tema</vt:lpstr>
      </vt:variant>
      <vt:variant>
        <vt:i4>1</vt:i4>
      </vt:variant>
      <vt:variant>
        <vt:lpstr>Titoli diapositive</vt:lpstr>
      </vt:variant>
      <vt:variant>
        <vt:i4>60</vt:i4>
      </vt:variant>
    </vt:vector>
  </HeadingPairs>
  <TitlesOfParts>
    <vt:vector size="73" baseType="lpstr">
      <vt:lpstr>Anton</vt:lpstr>
      <vt:lpstr>Calibri</vt:lpstr>
      <vt:lpstr>Fira Sans Bold</vt:lpstr>
      <vt:lpstr>Arimo</vt:lpstr>
      <vt:lpstr>Fira Sans Medium</vt:lpstr>
      <vt:lpstr>Archivo Black</vt:lpstr>
      <vt:lpstr>Arimo Bold</vt:lpstr>
      <vt:lpstr>Arimo Semi-Bold</vt:lpstr>
      <vt:lpstr>Arimo Light</vt:lpstr>
      <vt:lpstr>Arial</vt:lpstr>
      <vt:lpstr>Fira Sans Light</vt:lpstr>
      <vt:lpstr>Fira Sans</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PP_BigDataAnalitics</dc:title>
  <cp:lastModifiedBy>MANUELA LO GIUDICE</cp:lastModifiedBy>
  <cp:revision>2</cp:revision>
  <dcterms:created xsi:type="dcterms:W3CDTF">2006-08-16T00:00:00Z</dcterms:created>
  <dcterms:modified xsi:type="dcterms:W3CDTF">2023-09-06T14:08:01Z</dcterms:modified>
  <dc:identifier>DAFtStnu89M</dc:identifier>
</cp:coreProperties>
</file>